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7556500" cy="10693400"/>
  <p:notesSz cx="6858000" cy="9144000"/>
  <p:embeddedFontLst>
    <p:embeddedFont>
      <p:font typeface="Montserrat Bold" panose="020B0604020202020204" charset="0"/>
      <p:regular r:id="rId5"/>
      <p:bold r:id="rId6"/>
    </p:embeddedFont>
    <p:embeddedFont>
      <p:font typeface="Public Sans" panose="020B0604020202020204" charset="0"/>
      <p:regular r:id="rId7"/>
    </p:embeddedFont>
    <p:embeddedFont>
      <p:font typeface="Public Sans Bold" panose="020B0604020202020204" charset="0"/>
      <p:regular r:id="rId8"/>
    </p:embeddedFont>
    <p:embeddedFont>
      <p:font typeface="Public Sans Bold Italics" panose="020B0604020202020204" charset="0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80" d="100"/>
          <a:sy n="80" d="100"/>
        </p:scale>
        <p:origin x="1848" y="-2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Agyekum" userId="8e957d45-330b-4090-861d-f1d55a878e87" providerId="ADAL" clId="{6EC43A03-50CA-4AAE-938C-4A7A1E6B04B5}"/>
    <pc:docChg chg="modSld">
      <pc:chgData name="Patrick Agyekum" userId="8e957d45-330b-4090-861d-f1d55a878e87" providerId="ADAL" clId="{6EC43A03-50CA-4AAE-938C-4A7A1E6B04B5}" dt="2025-07-15T16:14:17.178" v="12" actId="6549"/>
      <pc:docMkLst>
        <pc:docMk/>
      </pc:docMkLst>
      <pc:sldChg chg="modSp mod">
        <pc:chgData name="Patrick Agyekum" userId="8e957d45-330b-4090-861d-f1d55a878e87" providerId="ADAL" clId="{6EC43A03-50CA-4AAE-938C-4A7A1E6B04B5}" dt="2025-07-15T16:14:17.178" v="12" actId="6549"/>
        <pc:sldMkLst>
          <pc:docMk/>
          <pc:sldMk cId="0" sldId="256"/>
        </pc:sldMkLst>
        <pc:spChg chg="mod">
          <ac:chgData name="Patrick Agyekum" userId="8e957d45-330b-4090-861d-f1d55a878e87" providerId="ADAL" clId="{6EC43A03-50CA-4AAE-938C-4A7A1E6B04B5}" dt="2025-07-15T16:14:17.178" v="12" actId="6549"/>
          <ac:spMkLst>
            <pc:docMk/>
            <pc:sldMk cId="0" sldId="256"/>
            <ac:spMk id="125" creationId="{6D2780BE-9966-4F90-2FA2-1671A78BDA87}"/>
          </ac:spMkLst>
        </pc:spChg>
      </pc:sldChg>
      <pc:sldChg chg="modSp mod">
        <pc:chgData name="Patrick Agyekum" userId="8e957d45-330b-4090-861d-f1d55a878e87" providerId="ADAL" clId="{6EC43A03-50CA-4AAE-938C-4A7A1E6B04B5}" dt="2025-07-15T16:13:53.839" v="6" actId="207"/>
        <pc:sldMkLst>
          <pc:docMk/>
          <pc:sldMk cId="0" sldId="257"/>
        </pc:sldMkLst>
        <pc:spChg chg="mod">
          <ac:chgData name="Patrick Agyekum" userId="8e957d45-330b-4090-861d-f1d55a878e87" providerId="ADAL" clId="{6EC43A03-50CA-4AAE-938C-4A7A1E6B04B5}" dt="2025-07-15T16:13:04.166" v="5" actId="207"/>
          <ac:spMkLst>
            <pc:docMk/>
            <pc:sldMk cId="0" sldId="257"/>
            <ac:spMk id="3" creationId="{00000000-0000-0000-0000-000000000000}"/>
          </ac:spMkLst>
        </pc:spChg>
        <pc:spChg chg="mod">
          <ac:chgData name="Patrick Agyekum" userId="8e957d45-330b-4090-861d-f1d55a878e87" providerId="ADAL" clId="{6EC43A03-50CA-4AAE-938C-4A7A1E6B04B5}" dt="2025-07-15T16:13:53.839" v="6" actId="207"/>
          <ac:spMkLst>
            <pc:docMk/>
            <pc:sldMk cId="0" sldId="257"/>
            <ac:spMk id="14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763CF-BF36-49BB-BCD8-DF95B5779A97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5CCD7-8EF0-49F8-A624-62AA64169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794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5CCD7-8EF0-49F8-A624-62AA64169C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22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svg"/><Relationship Id="rId18" Type="http://schemas.openxmlformats.org/officeDocument/2006/relationships/image" Target="../media/image23.svg"/><Relationship Id="rId3" Type="http://schemas.openxmlformats.org/officeDocument/2006/relationships/image" Target="../media/image2.png"/><Relationship Id="rId21" Type="http://schemas.openxmlformats.org/officeDocument/2006/relationships/image" Target="../media/image26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21.png"/><Relationship Id="rId20" Type="http://schemas.openxmlformats.org/officeDocument/2006/relationships/image" Target="../media/image2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pn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7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572756" cy="1400714"/>
            <a:chOff x="0" y="0"/>
            <a:chExt cx="3004741" cy="8515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04741" cy="851506"/>
            </a:xfrm>
            <a:custGeom>
              <a:avLst/>
              <a:gdLst/>
              <a:ahLst/>
              <a:cxnLst/>
              <a:rect l="l" t="t" r="r" b="b"/>
              <a:pathLst>
                <a:path w="3004741" h="851506">
                  <a:moveTo>
                    <a:pt x="0" y="0"/>
                  </a:moveTo>
                  <a:lnTo>
                    <a:pt x="3004741" y="0"/>
                  </a:lnTo>
                  <a:lnTo>
                    <a:pt x="3004741" y="851506"/>
                  </a:lnTo>
                  <a:lnTo>
                    <a:pt x="0" y="851506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004741" cy="8800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60260" y="102516"/>
            <a:ext cx="721266" cy="721266"/>
          </a:xfrm>
          <a:custGeom>
            <a:avLst/>
            <a:gdLst/>
            <a:ahLst/>
            <a:cxnLst/>
            <a:rect l="l" t="t" r="r" b="b"/>
            <a:pathLst>
              <a:path w="721266" h="721266">
                <a:moveTo>
                  <a:pt x="0" y="0"/>
                </a:moveTo>
                <a:lnTo>
                  <a:pt x="721266" y="0"/>
                </a:lnTo>
                <a:lnTo>
                  <a:pt x="721266" y="721266"/>
                </a:lnTo>
                <a:lnTo>
                  <a:pt x="0" y="7212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490325" y="225473"/>
            <a:ext cx="579259" cy="579259"/>
          </a:xfrm>
          <a:custGeom>
            <a:avLst/>
            <a:gdLst/>
            <a:ahLst/>
            <a:cxnLst/>
            <a:rect l="l" t="t" r="r" b="b"/>
            <a:pathLst>
              <a:path w="579259" h="579259">
                <a:moveTo>
                  <a:pt x="0" y="0"/>
                </a:moveTo>
                <a:lnTo>
                  <a:pt x="579259" y="0"/>
                </a:lnTo>
                <a:lnTo>
                  <a:pt x="579259" y="579259"/>
                </a:lnTo>
                <a:lnTo>
                  <a:pt x="0" y="57925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1272288" y="892557"/>
            <a:ext cx="4934892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727528" y="2450015"/>
            <a:ext cx="1789496" cy="1118484"/>
            <a:chOff x="0" y="0"/>
            <a:chExt cx="1300423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00423" cy="812800"/>
            </a:xfrm>
            <a:custGeom>
              <a:avLst/>
              <a:gdLst/>
              <a:ahLst/>
              <a:cxnLst/>
              <a:rect l="l" t="t" r="r" b="b"/>
              <a:pathLst>
                <a:path w="1300423" h="812800">
                  <a:moveTo>
                    <a:pt x="650211" y="0"/>
                  </a:moveTo>
                  <a:cubicBezTo>
                    <a:pt x="291110" y="0"/>
                    <a:pt x="0" y="181951"/>
                    <a:pt x="0" y="406400"/>
                  </a:cubicBezTo>
                  <a:cubicBezTo>
                    <a:pt x="0" y="630849"/>
                    <a:pt x="291110" y="812800"/>
                    <a:pt x="650211" y="812800"/>
                  </a:cubicBezTo>
                  <a:cubicBezTo>
                    <a:pt x="1009313" y="812800"/>
                    <a:pt x="1300423" y="630849"/>
                    <a:pt x="1300423" y="406400"/>
                  </a:cubicBezTo>
                  <a:cubicBezTo>
                    <a:pt x="1300423" y="181951"/>
                    <a:pt x="1009313" y="0"/>
                    <a:pt x="650211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21915" y="19050"/>
              <a:ext cx="1056593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642325" y="2440616"/>
            <a:ext cx="1789025" cy="1118484"/>
            <a:chOff x="0" y="0"/>
            <a:chExt cx="130008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00080" cy="812800"/>
            </a:xfrm>
            <a:custGeom>
              <a:avLst/>
              <a:gdLst/>
              <a:ahLst/>
              <a:cxnLst/>
              <a:rect l="l" t="t" r="r" b="b"/>
              <a:pathLst>
                <a:path w="1300080" h="812800">
                  <a:moveTo>
                    <a:pt x="650040" y="0"/>
                  </a:moveTo>
                  <a:cubicBezTo>
                    <a:pt x="291033" y="0"/>
                    <a:pt x="0" y="181951"/>
                    <a:pt x="0" y="406400"/>
                  </a:cubicBezTo>
                  <a:cubicBezTo>
                    <a:pt x="0" y="630849"/>
                    <a:pt x="291033" y="812800"/>
                    <a:pt x="650040" y="812800"/>
                  </a:cubicBezTo>
                  <a:cubicBezTo>
                    <a:pt x="1009047" y="812800"/>
                    <a:pt x="1300080" y="630849"/>
                    <a:pt x="1300080" y="406400"/>
                  </a:cubicBezTo>
                  <a:cubicBezTo>
                    <a:pt x="1300080" y="181951"/>
                    <a:pt x="1009047" y="0"/>
                    <a:pt x="650040" y="0"/>
                  </a:cubicBezTo>
                  <a:close/>
                </a:path>
              </a:pathLst>
            </a:custGeom>
            <a:solidFill>
              <a:srgbClr val="14924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121882" y="19050"/>
              <a:ext cx="1056315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642325" y="2507476"/>
            <a:ext cx="874699" cy="984764"/>
            <a:chOff x="0" y="0"/>
            <a:chExt cx="635642" cy="71562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642" cy="715626"/>
            </a:xfrm>
            <a:custGeom>
              <a:avLst/>
              <a:gdLst/>
              <a:ahLst/>
              <a:cxnLst/>
              <a:rect l="l" t="t" r="r" b="b"/>
              <a:pathLst>
                <a:path w="635642" h="715626">
                  <a:moveTo>
                    <a:pt x="317821" y="0"/>
                  </a:moveTo>
                  <a:cubicBezTo>
                    <a:pt x="142293" y="0"/>
                    <a:pt x="0" y="160198"/>
                    <a:pt x="0" y="357813"/>
                  </a:cubicBezTo>
                  <a:cubicBezTo>
                    <a:pt x="0" y="555428"/>
                    <a:pt x="142293" y="715626"/>
                    <a:pt x="317821" y="715626"/>
                  </a:cubicBezTo>
                  <a:cubicBezTo>
                    <a:pt x="493348" y="715626"/>
                    <a:pt x="635642" y="555428"/>
                    <a:pt x="635642" y="357813"/>
                  </a:cubicBezTo>
                  <a:cubicBezTo>
                    <a:pt x="635642" y="160198"/>
                    <a:pt x="493348" y="0"/>
                    <a:pt x="317821" y="0"/>
                  </a:cubicBezTo>
                  <a:close/>
                </a:path>
              </a:pathLst>
            </a:custGeom>
            <a:solidFill>
              <a:srgbClr val="AF921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59591" y="9940"/>
              <a:ext cx="516459" cy="6385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904526" y="2725827"/>
            <a:ext cx="873653" cy="24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88"/>
              </a:lnSpc>
            </a:pPr>
            <a:r>
              <a:rPr lang="en-US" sz="14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June 24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557697" y="2725827"/>
            <a:ext cx="873653" cy="24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88"/>
              </a:lnSpc>
            </a:pPr>
            <a:r>
              <a:rPr lang="en-US" sz="14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June 25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571254" y="2956937"/>
            <a:ext cx="647770" cy="2457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81"/>
              </a:lnSpc>
            </a:pPr>
            <a:r>
              <a:rPr lang="en-US" sz="1486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258.5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925715" y="3067489"/>
            <a:ext cx="866425" cy="275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01"/>
              </a:lnSpc>
            </a:pPr>
            <a:r>
              <a:rPr lang="en-US" sz="1200" b="1" dirty="0">
                <a:solidFill>
                  <a:srgbClr val="FFFFFF"/>
                </a:solidFill>
                <a:latin typeface="Public Sans Bold"/>
                <a:sym typeface="Public Sans Bold"/>
              </a:rPr>
              <a:t>5.9%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720893" y="4001571"/>
            <a:ext cx="1789496" cy="1118484"/>
            <a:chOff x="0" y="0"/>
            <a:chExt cx="1300423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300423" cy="812800"/>
            </a:xfrm>
            <a:custGeom>
              <a:avLst/>
              <a:gdLst/>
              <a:ahLst/>
              <a:cxnLst/>
              <a:rect l="l" t="t" r="r" b="b"/>
              <a:pathLst>
                <a:path w="1300423" h="812800">
                  <a:moveTo>
                    <a:pt x="650211" y="0"/>
                  </a:moveTo>
                  <a:cubicBezTo>
                    <a:pt x="291110" y="0"/>
                    <a:pt x="0" y="181951"/>
                    <a:pt x="0" y="406400"/>
                  </a:cubicBezTo>
                  <a:cubicBezTo>
                    <a:pt x="0" y="630849"/>
                    <a:pt x="291110" y="812800"/>
                    <a:pt x="650211" y="812800"/>
                  </a:cubicBezTo>
                  <a:cubicBezTo>
                    <a:pt x="1009313" y="812800"/>
                    <a:pt x="1300423" y="630849"/>
                    <a:pt x="1300423" y="406400"/>
                  </a:cubicBezTo>
                  <a:cubicBezTo>
                    <a:pt x="1300423" y="181951"/>
                    <a:pt x="1009313" y="0"/>
                    <a:pt x="650211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121915" y="19050"/>
              <a:ext cx="1056593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635690" y="3992171"/>
            <a:ext cx="1789025" cy="1118484"/>
            <a:chOff x="0" y="0"/>
            <a:chExt cx="130008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300080" cy="812800"/>
            </a:xfrm>
            <a:custGeom>
              <a:avLst/>
              <a:gdLst/>
              <a:ahLst/>
              <a:cxnLst/>
              <a:rect l="l" t="t" r="r" b="b"/>
              <a:pathLst>
                <a:path w="1300080" h="812800">
                  <a:moveTo>
                    <a:pt x="650040" y="0"/>
                  </a:moveTo>
                  <a:cubicBezTo>
                    <a:pt x="291033" y="0"/>
                    <a:pt x="0" y="181951"/>
                    <a:pt x="0" y="406400"/>
                  </a:cubicBezTo>
                  <a:cubicBezTo>
                    <a:pt x="0" y="630849"/>
                    <a:pt x="291033" y="812800"/>
                    <a:pt x="650040" y="812800"/>
                  </a:cubicBezTo>
                  <a:cubicBezTo>
                    <a:pt x="1009047" y="812800"/>
                    <a:pt x="1300080" y="630849"/>
                    <a:pt x="1300080" y="406400"/>
                  </a:cubicBezTo>
                  <a:cubicBezTo>
                    <a:pt x="1300080" y="181951"/>
                    <a:pt x="1009047" y="0"/>
                    <a:pt x="650040" y="0"/>
                  </a:cubicBezTo>
                  <a:close/>
                </a:path>
              </a:pathLst>
            </a:custGeom>
            <a:solidFill>
              <a:srgbClr val="14924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21882" y="19050"/>
              <a:ext cx="1056315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635690" y="4059031"/>
            <a:ext cx="874699" cy="984764"/>
            <a:chOff x="0" y="0"/>
            <a:chExt cx="635642" cy="715626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642" cy="715626"/>
            </a:xfrm>
            <a:custGeom>
              <a:avLst/>
              <a:gdLst/>
              <a:ahLst/>
              <a:cxnLst/>
              <a:rect l="l" t="t" r="r" b="b"/>
              <a:pathLst>
                <a:path w="635642" h="715626">
                  <a:moveTo>
                    <a:pt x="317821" y="0"/>
                  </a:moveTo>
                  <a:cubicBezTo>
                    <a:pt x="142293" y="0"/>
                    <a:pt x="0" y="160198"/>
                    <a:pt x="0" y="357813"/>
                  </a:cubicBezTo>
                  <a:cubicBezTo>
                    <a:pt x="0" y="555428"/>
                    <a:pt x="142293" y="715626"/>
                    <a:pt x="317821" y="715626"/>
                  </a:cubicBezTo>
                  <a:cubicBezTo>
                    <a:pt x="493348" y="715626"/>
                    <a:pt x="635642" y="555428"/>
                    <a:pt x="635642" y="357813"/>
                  </a:cubicBezTo>
                  <a:cubicBezTo>
                    <a:pt x="635642" y="160198"/>
                    <a:pt x="493348" y="0"/>
                    <a:pt x="317821" y="0"/>
                  </a:cubicBezTo>
                  <a:close/>
                </a:path>
              </a:pathLst>
            </a:custGeom>
            <a:solidFill>
              <a:srgbClr val="AF921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59591" y="9940"/>
              <a:ext cx="516459" cy="6385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897891" y="4277382"/>
            <a:ext cx="873653" cy="24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88"/>
              </a:lnSpc>
            </a:pPr>
            <a:r>
              <a:rPr lang="en-US" sz="14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June 24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551061" y="4277382"/>
            <a:ext cx="873653" cy="24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88"/>
              </a:lnSpc>
            </a:pPr>
            <a:r>
              <a:rPr lang="en-US" sz="14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June 25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564619" y="4508492"/>
            <a:ext cx="647770" cy="515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81"/>
              </a:lnSpc>
            </a:pPr>
            <a:r>
              <a:rPr lang="en-US" sz="1486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5.9%</a:t>
            </a:r>
          </a:p>
          <a:p>
            <a:pPr algn="l">
              <a:lnSpc>
                <a:spcPts val="2081"/>
              </a:lnSpc>
            </a:pPr>
            <a:endParaRPr lang="en-US" sz="1486" b="1" dirty="0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771544" y="4458790"/>
            <a:ext cx="866425" cy="293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01"/>
              </a:lnSpc>
            </a:pPr>
            <a:r>
              <a:rPr lang="en-US" sz="1486" b="1" dirty="0">
                <a:solidFill>
                  <a:srgbClr val="FFFFFF"/>
                </a:solidFill>
                <a:latin typeface="Public Sans Bold"/>
                <a:sym typeface="Public Sans Bold"/>
              </a:rPr>
              <a:t>-19.7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4166499" y="2440616"/>
            <a:ext cx="1789496" cy="1118484"/>
            <a:chOff x="0" y="0"/>
            <a:chExt cx="1300423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1300423" cy="812800"/>
            </a:xfrm>
            <a:custGeom>
              <a:avLst/>
              <a:gdLst/>
              <a:ahLst/>
              <a:cxnLst/>
              <a:rect l="l" t="t" r="r" b="b"/>
              <a:pathLst>
                <a:path w="1300423" h="812800">
                  <a:moveTo>
                    <a:pt x="650211" y="0"/>
                  </a:moveTo>
                  <a:cubicBezTo>
                    <a:pt x="291110" y="0"/>
                    <a:pt x="0" y="181951"/>
                    <a:pt x="0" y="406400"/>
                  </a:cubicBezTo>
                  <a:cubicBezTo>
                    <a:pt x="0" y="630849"/>
                    <a:pt x="291110" y="812800"/>
                    <a:pt x="650211" y="812800"/>
                  </a:cubicBezTo>
                  <a:cubicBezTo>
                    <a:pt x="1009313" y="812800"/>
                    <a:pt x="1300423" y="630849"/>
                    <a:pt x="1300423" y="406400"/>
                  </a:cubicBezTo>
                  <a:cubicBezTo>
                    <a:pt x="1300423" y="181951"/>
                    <a:pt x="1009313" y="0"/>
                    <a:pt x="650211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121915" y="19050"/>
              <a:ext cx="1056593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5081296" y="2431217"/>
            <a:ext cx="1789025" cy="1118484"/>
            <a:chOff x="0" y="0"/>
            <a:chExt cx="130008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1300080" cy="812800"/>
            </a:xfrm>
            <a:custGeom>
              <a:avLst/>
              <a:gdLst/>
              <a:ahLst/>
              <a:cxnLst/>
              <a:rect l="l" t="t" r="r" b="b"/>
              <a:pathLst>
                <a:path w="1300080" h="812800">
                  <a:moveTo>
                    <a:pt x="650040" y="0"/>
                  </a:moveTo>
                  <a:cubicBezTo>
                    <a:pt x="291033" y="0"/>
                    <a:pt x="0" y="181951"/>
                    <a:pt x="0" y="406400"/>
                  </a:cubicBezTo>
                  <a:cubicBezTo>
                    <a:pt x="0" y="630849"/>
                    <a:pt x="291033" y="812800"/>
                    <a:pt x="650040" y="812800"/>
                  </a:cubicBezTo>
                  <a:cubicBezTo>
                    <a:pt x="1009047" y="812800"/>
                    <a:pt x="1300080" y="630849"/>
                    <a:pt x="1300080" y="406400"/>
                  </a:cubicBezTo>
                  <a:cubicBezTo>
                    <a:pt x="1300080" y="181951"/>
                    <a:pt x="1009047" y="0"/>
                    <a:pt x="650040" y="0"/>
                  </a:cubicBezTo>
                  <a:close/>
                </a:path>
              </a:pathLst>
            </a:custGeom>
            <a:solidFill>
              <a:srgbClr val="14924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121882" y="19050"/>
              <a:ext cx="1056315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5081296" y="2498077"/>
            <a:ext cx="874699" cy="984764"/>
            <a:chOff x="0" y="0"/>
            <a:chExt cx="635642" cy="715626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635642" cy="715626"/>
            </a:xfrm>
            <a:custGeom>
              <a:avLst/>
              <a:gdLst/>
              <a:ahLst/>
              <a:cxnLst/>
              <a:rect l="l" t="t" r="r" b="b"/>
              <a:pathLst>
                <a:path w="635642" h="715626">
                  <a:moveTo>
                    <a:pt x="317821" y="0"/>
                  </a:moveTo>
                  <a:cubicBezTo>
                    <a:pt x="142293" y="0"/>
                    <a:pt x="0" y="160198"/>
                    <a:pt x="0" y="357813"/>
                  </a:cubicBezTo>
                  <a:cubicBezTo>
                    <a:pt x="0" y="555428"/>
                    <a:pt x="142293" y="715626"/>
                    <a:pt x="317821" y="715626"/>
                  </a:cubicBezTo>
                  <a:cubicBezTo>
                    <a:pt x="493348" y="715626"/>
                    <a:pt x="635642" y="555428"/>
                    <a:pt x="635642" y="357813"/>
                  </a:cubicBezTo>
                  <a:cubicBezTo>
                    <a:pt x="635642" y="160198"/>
                    <a:pt x="493348" y="0"/>
                    <a:pt x="317821" y="0"/>
                  </a:cubicBezTo>
                  <a:close/>
                </a:path>
              </a:pathLst>
            </a:custGeom>
            <a:solidFill>
              <a:srgbClr val="AF921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59591" y="9940"/>
              <a:ext cx="516459" cy="6385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5996667" y="2716428"/>
            <a:ext cx="873653" cy="24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88"/>
              </a:lnSpc>
            </a:pPr>
            <a:r>
              <a:rPr lang="en-US" sz="14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June 25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6010225" y="2947538"/>
            <a:ext cx="647770" cy="515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81"/>
              </a:lnSpc>
            </a:pPr>
            <a:r>
              <a:rPr lang="en-US" sz="1486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258.5</a:t>
            </a:r>
          </a:p>
          <a:p>
            <a:pPr algn="l">
              <a:lnSpc>
                <a:spcPts val="2081"/>
              </a:lnSpc>
            </a:pPr>
            <a:endParaRPr lang="en-US" sz="1486" b="1" dirty="0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5272309" y="3033937"/>
            <a:ext cx="866425" cy="293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01"/>
              </a:lnSpc>
            </a:pPr>
            <a:r>
              <a:rPr lang="en-US" sz="1486" b="1" dirty="0">
                <a:solidFill>
                  <a:srgbClr val="FFFFFF"/>
                </a:solidFill>
                <a:latin typeface="Public Sans Bold"/>
                <a:sym typeface="Public Sans Bold"/>
              </a:rPr>
              <a:t>-</a:t>
            </a:r>
            <a:r>
              <a:rPr lang="en-US" sz="1200" b="1" dirty="0">
                <a:solidFill>
                  <a:srgbClr val="FFFFFF"/>
                </a:solidFill>
                <a:latin typeface="Public Sans Bold"/>
                <a:sym typeface="Public Sans Bold"/>
              </a:rPr>
              <a:t>1.4%</a:t>
            </a:r>
          </a:p>
        </p:txBody>
      </p:sp>
      <p:grpSp>
        <p:nvGrpSpPr>
          <p:cNvPr id="49" name="Group 49"/>
          <p:cNvGrpSpPr/>
          <p:nvPr/>
        </p:nvGrpSpPr>
        <p:grpSpPr>
          <a:xfrm>
            <a:off x="4159864" y="3992171"/>
            <a:ext cx="1789496" cy="1118484"/>
            <a:chOff x="0" y="0"/>
            <a:chExt cx="1300423" cy="812800"/>
          </a:xfrm>
        </p:grpSpPr>
        <p:sp>
          <p:nvSpPr>
            <p:cNvPr id="50" name="Freeform 50"/>
            <p:cNvSpPr/>
            <p:nvPr/>
          </p:nvSpPr>
          <p:spPr>
            <a:xfrm>
              <a:off x="0" y="0"/>
              <a:ext cx="1300423" cy="812800"/>
            </a:xfrm>
            <a:custGeom>
              <a:avLst/>
              <a:gdLst/>
              <a:ahLst/>
              <a:cxnLst/>
              <a:rect l="l" t="t" r="r" b="b"/>
              <a:pathLst>
                <a:path w="1300423" h="812800">
                  <a:moveTo>
                    <a:pt x="650211" y="0"/>
                  </a:moveTo>
                  <a:cubicBezTo>
                    <a:pt x="291110" y="0"/>
                    <a:pt x="0" y="181951"/>
                    <a:pt x="0" y="406400"/>
                  </a:cubicBezTo>
                  <a:cubicBezTo>
                    <a:pt x="0" y="630849"/>
                    <a:pt x="291110" y="812800"/>
                    <a:pt x="650211" y="812800"/>
                  </a:cubicBezTo>
                  <a:cubicBezTo>
                    <a:pt x="1009313" y="812800"/>
                    <a:pt x="1300423" y="630849"/>
                    <a:pt x="1300423" y="406400"/>
                  </a:cubicBezTo>
                  <a:cubicBezTo>
                    <a:pt x="1300423" y="181951"/>
                    <a:pt x="1009313" y="0"/>
                    <a:pt x="650211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121915" y="19050"/>
              <a:ext cx="1056593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5074661" y="3982772"/>
            <a:ext cx="1789025" cy="1118484"/>
            <a:chOff x="0" y="0"/>
            <a:chExt cx="1300080" cy="812800"/>
          </a:xfrm>
        </p:grpSpPr>
        <p:sp>
          <p:nvSpPr>
            <p:cNvPr id="53" name="Freeform 53"/>
            <p:cNvSpPr/>
            <p:nvPr/>
          </p:nvSpPr>
          <p:spPr>
            <a:xfrm>
              <a:off x="0" y="0"/>
              <a:ext cx="1300080" cy="812800"/>
            </a:xfrm>
            <a:custGeom>
              <a:avLst/>
              <a:gdLst/>
              <a:ahLst/>
              <a:cxnLst/>
              <a:rect l="l" t="t" r="r" b="b"/>
              <a:pathLst>
                <a:path w="1300080" h="812800">
                  <a:moveTo>
                    <a:pt x="650040" y="0"/>
                  </a:moveTo>
                  <a:cubicBezTo>
                    <a:pt x="291033" y="0"/>
                    <a:pt x="0" y="181951"/>
                    <a:pt x="0" y="406400"/>
                  </a:cubicBezTo>
                  <a:cubicBezTo>
                    <a:pt x="0" y="630849"/>
                    <a:pt x="291033" y="812800"/>
                    <a:pt x="650040" y="812800"/>
                  </a:cubicBezTo>
                  <a:cubicBezTo>
                    <a:pt x="1009047" y="812800"/>
                    <a:pt x="1300080" y="630849"/>
                    <a:pt x="1300080" y="406400"/>
                  </a:cubicBezTo>
                  <a:cubicBezTo>
                    <a:pt x="1300080" y="181951"/>
                    <a:pt x="1009047" y="0"/>
                    <a:pt x="650040" y="0"/>
                  </a:cubicBezTo>
                  <a:close/>
                </a:path>
              </a:pathLst>
            </a:custGeom>
            <a:solidFill>
              <a:srgbClr val="14924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TextBox 54"/>
            <p:cNvSpPr txBox="1"/>
            <p:nvPr/>
          </p:nvSpPr>
          <p:spPr>
            <a:xfrm>
              <a:off x="121882" y="19050"/>
              <a:ext cx="1056315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5074661" y="4049632"/>
            <a:ext cx="874699" cy="984764"/>
            <a:chOff x="0" y="0"/>
            <a:chExt cx="635642" cy="715626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635642" cy="715626"/>
            </a:xfrm>
            <a:custGeom>
              <a:avLst/>
              <a:gdLst/>
              <a:ahLst/>
              <a:cxnLst/>
              <a:rect l="l" t="t" r="r" b="b"/>
              <a:pathLst>
                <a:path w="635642" h="715626">
                  <a:moveTo>
                    <a:pt x="317821" y="0"/>
                  </a:moveTo>
                  <a:cubicBezTo>
                    <a:pt x="142293" y="0"/>
                    <a:pt x="0" y="160198"/>
                    <a:pt x="0" y="357813"/>
                  </a:cubicBezTo>
                  <a:cubicBezTo>
                    <a:pt x="0" y="555428"/>
                    <a:pt x="142293" y="715626"/>
                    <a:pt x="317821" y="715626"/>
                  </a:cubicBezTo>
                  <a:cubicBezTo>
                    <a:pt x="493348" y="715626"/>
                    <a:pt x="635642" y="555428"/>
                    <a:pt x="635642" y="357813"/>
                  </a:cubicBezTo>
                  <a:cubicBezTo>
                    <a:pt x="635642" y="160198"/>
                    <a:pt x="493348" y="0"/>
                    <a:pt x="317821" y="0"/>
                  </a:cubicBezTo>
                  <a:close/>
                </a:path>
              </a:pathLst>
            </a:custGeom>
            <a:solidFill>
              <a:srgbClr val="AF921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59591" y="9940"/>
              <a:ext cx="516459" cy="6385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sp>
        <p:nvSpPr>
          <p:cNvPr id="58" name="TextBox 58"/>
          <p:cNvSpPr txBox="1"/>
          <p:nvPr/>
        </p:nvSpPr>
        <p:spPr>
          <a:xfrm>
            <a:off x="4336861" y="4267983"/>
            <a:ext cx="873653" cy="24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88"/>
              </a:lnSpc>
            </a:pPr>
            <a:r>
              <a:rPr lang="en-US" sz="14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May 25</a:t>
            </a:r>
          </a:p>
        </p:txBody>
      </p:sp>
      <p:sp>
        <p:nvSpPr>
          <p:cNvPr id="59" name="TextBox 59"/>
          <p:cNvSpPr txBox="1"/>
          <p:nvPr/>
        </p:nvSpPr>
        <p:spPr>
          <a:xfrm>
            <a:off x="5123014" y="4436102"/>
            <a:ext cx="866425" cy="6308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01"/>
              </a:lnSpc>
            </a:pPr>
            <a:r>
              <a:rPr lang="en-US" sz="1486" b="1" dirty="0">
                <a:solidFill>
                  <a:srgbClr val="FFFFFF"/>
                </a:solidFill>
                <a:latin typeface="Public Sans Bold"/>
                <a:sym typeface="Public Sans Bold"/>
              </a:rPr>
              <a:t>2.9</a:t>
            </a:r>
            <a:r>
              <a:rPr lang="en-US" sz="1786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%</a:t>
            </a:r>
          </a:p>
          <a:p>
            <a:pPr algn="l">
              <a:lnSpc>
                <a:spcPts val="2501"/>
              </a:lnSpc>
            </a:pPr>
            <a:endParaRPr lang="en-US" sz="1786" b="1" dirty="0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60" name="AutoShape 60"/>
          <p:cNvSpPr/>
          <p:nvPr/>
        </p:nvSpPr>
        <p:spPr>
          <a:xfrm>
            <a:off x="3807079" y="2594461"/>
            <a:ext cx="0" cy="2419200"/>
          </a:xfrm>
          <a:prstGeom prst="line">
            <a:avLst/>
          </a:prstGeom>
          <a:ln w="19050" cap="flat">
            <a:solidFill>
              <a:srgbClr val="004AAD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61" name="AutoShape 61"/>
          <p:cNvSpPr/>
          <p:nvPr/>
        </p:nvSpPr>
        <p:spPr>
          <a:xfrm rot="10800000" flipH="1">
            <a:off x="2306922" y="2947537"/>
            <a:ext cx="0" cy="233884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62" name="AutoShape 62"/>
          <p:cNvSpPr/>
          <p:nvPr/>
        </p:nvSpPr>
        <p:spPr>
          <a:xfrm>
            <a:off x="2340184" y="4548175"/>
            <a:ext cx="1477" cy="18543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63" name="AutoShape 63"/>
          <p:cNvSpPr/>
          <p:nvPr/>
        </p:nvSpPr>
        <p:spPr>
          <a:xfrm>
            <a:off x="5834173" y="2973794"/>
            <a:ext cx="1477" cy="18543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64" name="AutoShape 64"/>
          <p:cNvSpPr/>
          <p:nvPr/>
        </p:nvSpPr>
        <p:spPr>
          <a:xfrm rot="10800000">
            <a:off x="5835650" y="4495008"/>
            <a:ext cx="1477" cy="18543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65" name="Freeform 65"/>
          <p:cNvSpPr/>
          <p:nvPr/>
        </p:nvSpPr>
        <p:spPr>
          <a:xfrm>
            <a:off x="1556303" y="6562832"/>
            <a:ext cx="2664401" cy="1135577"/>
          </a:xfrm>
          <a:custGeom>
            <a:avLst/>
            <a:gdLst/>
            <a:ahLst/>
            <a:cxnLst/>
            <a:rect l="l" t="t" r="r" b="b"/>
            <a:pathLst>
              <a:path w="2664401" h="1135577">
                <a:moveTo>
                  <a:pt x="0" y="0"/>
                </a:moveTo>
                <a:lnTo>
                  <a:pt x="2664401" y="0"/>
                </a:lnTo>
                <a:lnTo>
                  <a:pt x="2664401" y="1135577"/>
                </a:lnTo>
                <a:lnTo>
                  <a:pt x="0" y="11355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6" name="Freeform 66"/>
          <p:cNvSpPr/>
          <p:nvPr/>
        </p:nvSpPr>
        <p:spPr>
          <a:xfrm>
            <a:off x="946191" y="5659551"/>
            <a:ext cx="475395" cy="476261"/>
          </a:xfrm>
          <a:custGeom>
            <a:avLst/>
            <a:gdLst/>
            <a:ahLst/>
            <a:cxnLst/>
            <a:rect l="l" t="t" r="r" b="b"/>
            <a:pathLst>
              <a:path w="475395" h="476261">
                <a:moveTo>
                  <a:pt x="0" y="0"/>
                </a:moveTo>
                <a:lnTo>
                  <a:pt x="475395" y="0"/>
                </a:lnTo>
                <a:lnTo>
                  <a:pt x="475395" y="476261"/>
                </a:lnTo>
                <a:lnTo>
                  <a:pt x="0" y="4762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7" name="Freeform 67"/>
          <p:cNvSpPr/>
          <p:nvPr/>
        </p:nvSpPr>
        <p:spPr>
          <a:xfrm>
            <a:off x="4482482" y="6572357"/>
            <a:ext cx="2702953" cy="1152008"/>
          </a:xfrm>
          <a:custGeom>
            <a:avLst/>
            <a:gdLst/>
            <a:ahLst/>
            <a:cxnLst/>
            <a:rect l="l" t="t" r="r" b="b"/>
            <a:pathLst>
              <a:path w="2702953" h="1152008">
                <a:moveTo>
                  <a:pt x="0" y="0"/>
                </a:moveTo>
                <a:lnTo>
                  <a:pt x="2702953" y="0"/>
                </a:lnTo>
                <a:lnTo>
                  <a:pt x="2702953" y="1152008"/>
                </a:lnTo>
                <a:lnTo>
                  <a:pt x="0" y="11520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8" name="Freeform 68"/>
          <p:cNvSpPr/>
          <p:nvPr/>
        </p:nvSpPr>
        <p:spPr>
          <a:xfrm>
            <a:off x="4773688" y="5594075"/>
            <a:ext cx="551220" cy="551220"/>
          </a:xfrm>
          <a:custGeom>
            <a:avLst/>
            <a:gdLst/>
            <a:ahLst/>
            <a:cxnLst/>
            <a:rect l="l" t="t" r="r" b="b"/>
            <a:pathLst>
              <a:path w="551220" h="551220">
                <a:moveTo>
                  <a:pt x="0" y="0"/>
                </a:moveTo>
                <a:lnTo>
                  <a:pt x="551220" y="0"/>
                </a:lnTo>
                <a:lnTo>
                  <a:pt x="551220" y="551219"/>
                </a:lnTo>
                <a:lnTo>
                  <a:pt x="0" y="55121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9" name="TextBox 69"/>
          <p:cNvSpPr txBox="1"/>
          <p:nvPr/>
        </p:nvSpPr>
        <p:spPr>
          <a:xfrm>
            <a:off x="205204" y="6743807"/>
            <a:ext cx="2432765" cy="462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8"/>
              </a:lnSpc>
            </a:pPr>
            <a:r>
              <a:rPr lang="en-US" sz="1291" b="1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Year -on-Year</a:t>
            </a:r>
          </a:p>
          <a:p>
            <a:pPr algn="l">
              <a:lnSpc>
                <a:spcPts val="1808"/>
              </a:lnSpc>
            </a:pPr>
            <a:endParaRPr lang="en-US" sz="1291" b="1">
              <a:solidFill>
                <a:srgbClr val="000000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70" name="TextBox 70"/>
          <p:cNvSpPr txBox="1"/>
          <p:nvPr/>
        </p:nvSpPr>
        <p:spPr>
          <a:xfrm>
            <a:off x="138489" y="7261882"/>
            <a:ext cx="2432765" cy="462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8"/>
              </a:lnSpc>
            </a:pPr>
            <a:r>
              <a:rPr lang="en-US" sz="1291" b="1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Month-on-Month</a:t>
            </a:r>
          </a:p>
          <a:p>
            <a:pPr algn="l">
              <a:lnSpc>
                <a:spcPts val="1808"/>
              </a:lnSpc>
            </a:pPr>
            <a:endParaRPr lang="en-US" sz="1291" b="1">
              <a:solidFill>
                <a:srgbClr val="000000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71" name="TextBox 71"/>
          <p:cNvSpPr txBox="1"/>
          <p:nvPr/>
        </p:nvSpPr>
        <p:spPr>
          <a:xfrm>
            <a:off x="1472859" y="6715232"/>
            <a:ext cx="868064" cy="1053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8"/>
              </a:lnSpc>
            </a:pPr>
            <a:r>
              <a:rPr lang="en-US" sz="14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11.6%</a:t>
            </a:r>
          </a:p>
          <a:p>
            <a:pPr algn="ctr">
              <a:lnSpc>
                <a:spcPts val="2088"/>
              </a:lnSpc>
            </a:pPr>
            <a:endParaRPr lang="en-US" sz="1491" b="1" dirty="0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  <a:p>
            <a:pPr algn="ctr">
              <a:lnSpc>
                <a:spcPts val="2088"/>
              </a:lnSpc>
            </a:pPr>
            <a:r>
              <a:rPr lang="en-US" sz="14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-4.5%</a:t>
            </a:r>
          </a:p>
          <a:p>
            <a:pPr algn="ctr">
              <a:lnSpc>
                <a:spcPts val="2088"/>
              </a:lnSpc>
            </a:pPr>
            <a:endParaRPr lang="en-US" sz="1491" b="1" dirty="0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2431139" y="6715232"/>
            <a:ext cx="868064" cy="1053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8"/>
              </a:lnSpc>
            </a:pPr>
            <a:r>
              <a:rPr lang="en-US" sz="14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6.8%</a:t>
            </a:r>
          </a:p>
          <a:p>
            <a:pPr algn="ctr">
              <a:lnSpc>
                <a:spcPts val="2088"/>
              </a:lnSpc>
            </a:pPr>
            <a:endParaRPr lang="en-US" sz="1491" b="1" dirty="0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  <a:p>
            <a:pPr algn="ctr">
              <a:lnSpc>
                <a:spcPts val="2088"/>
              </a:lnSpc>
            </a:pPr>
            <a:r>
              <a:rPr lang="en-US" sz="14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-1.6%</a:t>
            </a:r>
          </a:p>
          <a:p>
            <a:pPr algn="ctr">
              <a:lnSpc>
                <a:spcPts val="2088"/>
              </a:lnSpc>
            </a:pPr>
            <a:endParaRPr lang="en-US" sz="1491" b="1" dirty="0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73" name="TextBox 73"/>
          <p:cNvSpPr txBox="1"/>
          <p:nvPr/>
        </p:nvSpPr>
        <p:spPr>
          <a:xfrm>
            <a:off x="3172248" y="6715232"/>
            <a:ext cx="940064" cy="1053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8"/>
              </a:lnSpc>
            </a:pPr>
            <a:r>
              <a:rPr lang="en-US" sz="14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-4.8 ppt</a:t>
            </a:r>
          </a:p>
          <a:p>
            <a:pPr algn="ctr">
              <a:lnSpc>
                <a:spcPts val="2088"/>
              </a:lnSpc>
            </a:pPr>
            <a:endParaRPr lang="en-US" sz="1491" b="1" dirty="0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  <a:p>
            <a:pPr algn="ctr">
              <a:lnSpc>
                <a:spcPts val="2088"/>
              </a:lnSpc>
            </a:pPr>
            <a:r>
              <a:rPr lang="en-US" sz="14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2.9 ppt</a:t>
            </a:r>
          </a:p>
          <a:p>
            <a:pPr algn="ctr">
              <a:lnSpc>
                <a:spcPts val="2088"/>
              </a:lnSpc>
            </a:pPr>
            <a:endParaRPr lang="en-US" sz="1491" b="1" dirty="0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74" name="AutoShape 74"/>
          <p:cNvSpPr/>
          <p:nvPr/>
        </p:nvSpPr>
        <p:spPr>
          <a:xfrm>
            <a:off x="4040860" y="6651092"/>
            <a:ext cx="1477" cy="18543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75" name="AutoShape 75"/>
          <p:cNvSpPr/>
          <p:nvPr/>
        </p:nvSpPr>
        <p:spPr>
          <a:xfrm rot="10800000">
            <a:off x="4040860" y="7148475"/>
            <a:ext cx="1477" cy="18543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76" name="TextBox 76"/>
          <p:cNvSpPr txBox="1"/>
          <p:nvPr/>
        </p:nvSpPr>
        <p:spPr>
          <a:xfrm>
            <a:off x="4404245" y="6714226"/>
            <a:ext cx="868064" cy="1053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8"/>
              </a:lnSpc>
            </a:pPr>
            <a:r>
              <a:rPr lang="en-US" sz="14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7.4%</a:t>
            </a:r>
          </a:p>
          <a:p>
            <a:pPr algn="ctr">
              <a:lnSpc>
                <a:spcPts val="2088"/>
              </a:lnSpc>
            </a:pPr>
            <a:endParaRPr lang="en-US" sz="1491" b="1" dirty="0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  <a:p>
            <a:pPr algn="ctr">
              <a:lnSpc>
                <a:spcPts val="2088"/>
              </a:lnSpc>
            </a:pPr>
            <a:r>
              <a:rPr lang="en-US" sz="14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-2.8%</a:t>
            </a:r>
          </a:p>
          <a:p>
            <a:pPr algn="ctr">
              <a:lnSpc>
                <a:spcPts val="2088"/>
              </a:lnSpc>
            </a:pPr>
            <a:endParaRPr lang="en-US" sz="1491" b="1" dirty="0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77" name="TextBox 77"/>
          <p:cNvSpPr txBox="1"/>
          <p:nvPr/>
        </p:nvSpPr>
        <p:spPr>
          <a:xfrm>
            <a:off x="5330409" y="6714226"/>
            <a:ext cx="868064" cy="1053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8"/>
              </a:lnSpc>
            </a:pPr>
            <a:r>
              <a:rPr lang="en-US" sz="14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6.0%</a:t>
            </a:r>
          </a:p>
          <a:p>
            <a:pPr algn="ctr">
              <a:lnSpc>
                <a:spcPts val="2088"/>
              </a:lnSpc>
            </a:pPr>
            <a:endParaRPr lang="en-US" sz="1491" b="1" dirty="0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  <a:p>
            <a:pPr algn="ctr">
              <a:lnSpc>
                <a:spcPts val="2088"/>
              </a:lnSpc>
            </a:pPr>
            <a:r>
              <a:rPr lang="en-US" sz="14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-0.4%</a:t>
            </a:r>
          </a:p>
          <a:p>
            <a:pPr algn="ctr">
              <a:lnSpc>
                <a:spcPts val="2088"/>
              </a:lnSpc>
            </a:pPr>
            <a:endParaRPr lang="en-US" sz="1491" b="1" dirty="0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78" name="TextBox 78"/>
          <p:cNvSpPr txBox="1"/>
          <p:nvPr/>
        </p:nvSpPr>
        <p:spPr>
          <a:xfrm>
            <a:off x="6083575" y="6714226"/>
            <a:ext cx="940064" cy="1053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8"/>
              </a:lnSpc>
            </a:pPr>
            <a:r>
              <a:rPr lang="en-US" sz="14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-1.4 ppt</a:t>
            </a:r>
          </a:p>
          <a:p>
            <a:pPr algn="ctr">
              <a:lnSpc>
                <a:spcPts val="2088"/>
              </a:lnSpc>
            </a:pPr>
            <a:endParaRPr lang="en-US" sz="1491" b="1" dirty="0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  <a:p>
            <a:pPr algn="ctr">
              <a:lnSpc>
                <a:spcPts val="2088"/>
              </a:lnSpc>
            </a:pPr>
            <a:r>
              <a:rPr lang="en-US" sz="14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2.4 ppt</a:t>
            </a:r>
          </a:p>
          <a:p>
            <a:pPr algn="ctr">
              <a:lnSpc>
                <a:spcPts val="2088"/>
              </a:lnSpc>
            </a:pPr>
            <a:endParaRPr lang="en-US" sz="1491" b="1" dirty="0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79" name="AutoShape 79"/>
          <p:cNvSpPr/>
          <p:nvPr/>
        </p:nvSpPr>
        <p:spPr>
          <a:xfrm>
            <a:off x="6975910" y="6651205"/>
            <a:ext cx="1477" cy="18543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80" name="AutoShape 80"/>
          <p:cNvSpPr/>
          <p:nvPr/>
        </p:nvSpPr>
        <p:spPr>
          <a:xfrm rot="10800000">
            <a:off x="6991674" y="7145487"/>
            <a:ext cx="1477" cy="18543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81" name="Freeform 81"/>
          <p:cNvSpPr/>
          <p:nvPr/>
        </p:nvSpPr>
        <p:spPr>
          <a:xfrm>
            <a:off x="1582502" y="8892430"/>
            <a:ext cx="2664401" cy="1135577"/>
          </a:xfrm>
          <a:custGeom>
            <a:avLst/>
            <a:gdLst/>
            <a:ahLst/>
            <a:cxnLst/>
            <a:rect l="l" t="t" r="r" b="b"/>
            <a:pathLst>
              <a:path w="2664401" h="1135577">
                <a:moveTo>
                  <a:pt x="0" y="0"/>
                </a:moveTo>
                <a:lnTo>
                  <a:pt x="2664401" y="0"/>
                </a:lnTo>
                <a:lnTo>
                  <a:pt x="2664401" y="1135577"/>
                </a:lnTo>
                <a:lnTo>
                  <a:pt x="0" y="11355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2" name="TextBox 82"/>
          <p:cNvSpPr txBox="1"/>
          <p:nvPr/>
        </p:nvSpPr>
        <p:spPr>
          <a:xfrm>
            <a:off x="237337" y="9073405"/>
            <a:ext cx="2432765" cy="462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8"/>
              </a:lnSpc>
            </a:pPr>
            <a:r>
              <a:rPr lang="en-US" sz="1291" b="1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Year -on-Year</a:t>
            </a:r>
          </a:p>
          <a:p>
            <a:pPr algn="l">
              <a:lnSpc>
                <a:spcPts val="1808"/>
              </a:lnSpc>
            </a:pPr>
            <a:endParaRPr lang="en-US" sz="1291" b="1">
              <a:solidFill>
                <a:srgbClr val="000000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83" name="TextBox 83"/>
          <p:cNvSpPr txBox="1"/>
          <p:nvPr/>
        </p:nvSpPr>
        <p:spPr>
          <a:xfrm>
            <a:off x="170622" y="9591480"/>
            <a:ext cx="2432765" cy="462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8"/>
              </a:lnSpc>
            </a:pPr>
            <a:r>
              <a:rPr lang="en-US" sz="1291" b="1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Month-on-Month</a:t>
            </a:r>
          </a:p>
          <a:p>
            <a:pPr algn="l">
              <a:lnSpc>
                <a:spcPts val="1808"/>
              </a:lnSpc>
            </a:pPr>
            <a:endParaRPr lang="en-US" sz="1291" b="1">
              <a:solidFill>
                <a:srgbClr val="000000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84" name="TextBox 84"/>
          <p:cNvSpPr txBox="1"/>
          <p:nvPr/>
        </p:nvSpPr>
        <p:spPr>
          <a:xfrm>
            <a:off x="1504992" y="9044830"/>
            <a:ext cx="868064" cy="1053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8"/>
              </a:lnSpc>
            </a:pPr>
            <a:r>
              <a:rPr lang="en-US" sz="14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1.7%</a:t>
            </a:r>
          </a:p>
          <a:p>
            <a:pPr algn="ctr">
              <a:lnSpc>
                <a:spcPts val="2088"/>
              </a:lnSpc>
            </a:pPr>
            <a:endParaRPr lang="en-US" sz="1491" b="1" dirty="0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  <a:p>
            <a:pPr algn="ctr">
              <a:lnSpc>
                <a:spcPts val="2088"/>
              </a:lnSpc>
            </a:pPr>
            <a:r>
              <a:rPr lang="en-US" sz="14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-3.0%</a:t>
            </a:r>
          </a:p>
          <a:p>
            <a:pPr algn="ctr">
              <a:lnSpc>
                <a:spcPts val="2088"/>
              </a:lnSpc>
            </a:pPr>
            <a:endParaRPr lang="en-US" sz="1491" b="1" dirty="0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85" name="TextBox 85"/>
          <p:cNvSpPr txBox="1"/>
          <p:nvPr/>
        </p:nvSpPr>
        <p:spPr>
          <a:xfrm>
            <a:off x="2431139" y="9044830"/>
            <a:ext cx="868064" cy="1053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8"/>
              </a:lnSpc>
            </a:pPr>
            <a:r>
              <a:rPr lang="en-US" sz="14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0.7%</a:t>
            </a:r>
          </a:p>
          <a:p>
            <a:pPr algn="ctr">
              <a:lnSpc>
                <a:spcPts val="2088"/>
              </a:lnSpc>
            </a:pPr>
            <a:endParaRPr lang="en-US" sz="1491" b="1" dirty="0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  <a:p>
            <a:pPr algn="ctr">
              <a:lnSpc>
                <a:spcPts val="2088"/>
              </a:lnSpc>
            </a:pPr>
            <a:r>
              <a:rPr lang="en-US" sz="14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-0.3%</a:t>
            </a:r>
          </a:p>
          <a:p>
            <a:pPr algn="ctr">
              <a:lnSpc>
                <a:spcPts val="2088"/>
              </a:lnSpc>
            </a:pPr>
            <a:endParaRPr lang="en-US" sz="1491" b="1" dirty="0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86" name="TextBox 86"/>
          <p:cNvSpPr txBox="1"/>
          <p:nvPr/>
        </p:nvSpPr>
        <p:spPr>
          <a:xfrm>
            <a:off x="3152392" y="9044830"/>
            <a:ext cx="940064" cy="1053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8"/>
              </a:lnSpc>
            </a:pPr>
            <a:r>
              <a:rPr lang="en-US" sz="14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-1.0 ppt</a:t>
            </a:r>
          </a:p>
          <a:p>
            <a:pPr algn="ctr">
              <a:lnSpc>
                <a:spcPts val="2088"/>
              </a:lnSpc>
            </a:pPr>
            <a:endParaRPr lang="en-US" sz="1491" b="1" dirty="0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  <a:p>
            <a:pPr algn="ctr">
              <a:lnSpc>
                <a:spcPts val="2088"/>
              </a:lnSpc>
            </a:pPr>
            <a:r>
              <a:rPr lang="en-US" sz="14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2.7 ppt</a:t>
            </a:r>
          </a:p>
          <a:p>
            <a:pPr algn="ctr">
              <a:lnSpc>
                <a:spcPts val="2088"/>
              </a:lnSpc>
            </a:pPr>
            <a:endParaRPr lang="en-US" sz="1491" b="1" dirty="0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87" name="AutoShape 87"/>
          <p:cNvSpPr/>
          <p:nvPr/>
        </p:nvSpPr>
        <p:spPr>
          <a:xfrm>
            <a:off x="4050690" y="9018790"/>
            <a:ext cx="1477" cy="18543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88" name="AutoShape 88"/>
          <p:cNvSpPr/>
          <p:nvPr/>
        </p:nvSpPr>
        <p:spPr>
          <a:xfrm rot="10800000">
            <a:off x="4064977" y="9476091"/>
            <a:ext cx="1477" cy="18543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89" name="Freeform 89"/>
          <p:cNvSpPr/>
          <p:nvPr/>
        </p:nvSpPr>
        <p:spPr>
          <a:xfrm>
            <a:off x="1684043" y="8001310"/>
            <a:ext cx="586590" cy="513000"/>
          </a:xfrm>
          <a:custGeom>
            <a:avLst/>
            <a:gdLst/>
            <a:ahLst/>
            <a:cxnLst/>
            <a:rect l="l" t="t" r="r" b="b"/>
            <a:pathLst>
              <a:path w="586590" h="513000">
                <a:moveTo>
                  <a:pt x="0" y="0"/>
                </a:moveTo>
                <a:lnTo>
                  <a:pt x="586591" y="0"/>
                </a:lnTo>
                <a:lnTo>
                  <a:pt x="586591" y="513000"/>
                </a:lnTo>
                <a:lnTo>
                  <a:pt x="0" y="5130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0" name="TextBox 90"/>
          <p:cNvSpPr txBox="1"/>
          <p:nvPr/>
        </p:nvSpPr>
        <p:spPr>
          <a:xfrm>
            <a:off x="1537448" y="5837890"/>
            <a:ext cx="3300829" cy="233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8"/>
              </a:lnSpc>
            </a:pPr>
            <a:r>
              <a:rPr lang="en-US" sz="1291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Industry (less Construction)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4343497" y="1821287"/>
            <a:ext cx="2432765" cy="233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8"/>
              </a:lnSpc>
            </a:pPr>
            <a:r>
              <a:rPr lang="en-US" sz="1291" b="1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MONTH-ON-MONTH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993411" y="204672"/>
            <a:ext cx="5495466" cy="279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21"/>
              </a:lnSpc>
            </a:pPr>
            <a:r>
              <a:rPr lang="en-US" sz="191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PRODUCER PRICE INDEX AND INFLATION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16058" y="483695"/>
            <a:ext cx="7543942" cy="340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0"/>
              </a:lnSpc>
            </a:pPr>
            <a:r>
              <a:rPr lang="en-US" sz="1985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JUNE 2025</a:t>
            </a:r>
          </a:p>
        </p:txBody>
      </p:sp>
      <p:sp>
        <p:nvSpPr>
          <p:cNvPr id="94" name="TextBox 94"/>
          <p:cNvSpPr txBox="1"/>
          <p:nvPr/>
        </p:nvSpPr>
        <p:spPr>
          <a:xfrm>
            <a:off x="28814" y="959232"/>
            <a:ext cx="7543942" cy="293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8"/>
              </a:lnSpc>
            </a:pPr>
            <a:r>
              <a:rPr lang="en-US" sz="17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HIGHLIGHTS FOR </a:t>
            </a:r>
            <a:r>
              <a:rPr lang="en-US" sz="1791" b="1" i="1" dirty="0">
                <a:solidFill>
                  <a:srgbClr val="FFFFFF"/>
                </a:solidFill>
                <a:latin typeface="Public Sans Bold Italics"/>
                <a:ea typeface="Public Sans Bold Italics"/>
                <a:cs typeface="Public Sans Bold Italics"/>
                <a:sym typeface="Public Sans Bold Italics"/>
              </a:rPr>
              <a:t>JUNE 2025</a:t>
            </a:r>
            <a:r>
              <a:rPr lang="en-US" sz="17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RATES OF INFLATION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0" y="1429288"/>
            <a:ext cx="7543942" cy="24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8"/>
              </a:lnSpc>
            </a:pPr>
            <a:r>
              <a:rPr lang="en-US" sz="1491" b="1" dirty="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OVERALL PRODUCER PRICE INFLATION (PPI)</a:t>
            </a:r>
          </a:p>
        </p:txBody>
      </p:sp>
      <p:sp>
        <p:nvSpPr>
          <p:cNvPr id="96" name="TextBox 96"/>
          <p:cNvSpPr txBox="1"/>
          <p:nvPr/>
        </p:nvSpPr>
        <p:spPr>
          <a:xfrm>
            <a:off x="866437" y="1821287"/>
            <a:ext cx="2432765" cy="233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8"/>
              </a:lnSpc>
            </a:pPr>
            <a:r>
              <a:rPr lang="en-US" sz="1291" b="1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YEAR -ON-YEAR</a:t>
            </a:r>
          </a:p>
        </p:txBody>
      </p:sp>
      <p:sp>
        <p:nvSpPr>
          <p:cNvPr id="97" name="TextBox 97"/>
          <p:cNvSpPr txBox="1"/>
          <p:nvPr/>
        </p:nvSpPr>
        <p:spPr>
          <a:xfrm>
            <a:off x="1223459" y="2117934"/>
            <a:ext cx="1801697" cy="231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8"/>
              </a:lnSpc>
            </a:pPr>
            <a:r>
              <a:rPr lang="en-US" sz="1391" b="1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Producer Price Index  </a:t>
            </a:r>
          </a:p>
        </p:txBody>
      </p:sp>
      <p:sp>
        <p:nvSpPr>
          <p:cNvPr id="98" name="TextBox 98"/>
          <p:cNvSpPr txBox="1"/>
          <p:nvPr/>
        </p:nvSpPr>
        <p:spPr>
          <a:xfrm>
            <a:off x="904526" y="2948701"/>
            <a:ext cx="675808" cy="247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81"/>
              </a:lnSpc>
            </a:pPr>
            <a:r>
              <a:rPr lang="en-US" sz="1486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 224.0</a:t>
            </a:r>
          </a:p>
        </p:txBody>
      </p:sp>
      <p:sp>
        <p:nvSpPr>
          <p:cNvPr id="99" name="TextBox 99"/>
          <p:cNvSpPr txBox="1"/>
          <p:nvPr/>
        </p:nvSpPr>
        <p:spPr>
          <a:xfrm>
            <a:off x="1744862" y="2716302"/>
            <a:ext cx="772162" cy="441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8"/>
              </a:lnSpc>
            </a:pPr>
            <a:r>
              <a:rPr lang="en-US" sz="12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Change rate</a:t>
            </a:r>
          </a:p>
        </p:txBody>
      </p:sp>
      <p:sp>
        <p:nvSpPr>
          <p:cNvPr id="100" name="TextBox 100"/>
          <p:cNvSpPr txBox="1"/>
          <p:nvPr/>
        </p:nvSpPr>
        <p:spPr>
          <a:xfrm>
            <a:off x="720893" y="3682800"/>
            <a:ext cx="2875332" cy="469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8"/>
              </a:lnSpc>
            </a:pPr>
            <a:r>
              <a:rPr lang="en-US" sz="1391" b="1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Producer Price Inflation </a:t>
            </a:r>
          </a:p>
          <a:p>
            <a:pPr algn="ctr">
              <a:lnSpc>
                <a:spcPts val="1948"/>
              </a:lnSpc>
            </a:pPr>
            <a:endParaRPr lang="en-US" sz="1391" b="1">
              <a:solidFill>
                <a:srgbClr val="000000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101" name="TextBox 101"/>
          <p:cNvSpPr txBox="1"/>
          <p:nvPr/>
        </p:nvSpPr>
        <p:spPr>
          <a:xfrm>
            <a:off x="897891" y="4500256"/>
            <a:ext cx="675808" cy="515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81"/>
              </a:lnSpc>
            </a:pPr>
            <a:r>
              <a:rPr lang="en-US" sz="1486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25.6%</a:t>
            </a:r>
          </a:p>
          <a:p>
            <a:pPr algn="l">
              <a:lnSpc>
                <a:spcPts val="2081"/>
              </a:lnSpc>
            </a:pPr>
            <a:endParaRPr lang="en-US" sz="1486" b="1" dirty="0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102" name="TextBox 102"/>
          <p:cNvSpPr txBox="1"/>
          <p:nvPr/>
        </p:nvSpPr>
        <p:spPr>
          <a:xfrm>
            <a:off x="1738226" y="4267857"/>
            <a:ext cx="772162" cy="211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8"/>
              </a:lnSpc>
            </a:pPr>
            <a:r>
              <a:rPr lang="en-US" sz="12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PPT</a:t>
            </a:r>
          </a:p>
        </p:txBody>
      </p:sp>
      <p:sp>
        <p:nvSpPr>
          <p:cNvPr id="103" name="TextBox 103"/>
          <p:cNvSpPr txBox="1"/>
          <p:nvPr/>
        </p:nvSpPr>
        <p:spPr>
          <a:xfrm>
            <a:off x="4628660" y="2121845"/>
            <a:ext cx="2083362" cy="231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48"/>
              </a:lnSpc>
            </a:pPr>
            <a:r>
              <a:rPr lang="en-US" sz="1391" b="1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Producer Price Index  </a:t>
            </a:r>
          </a:p>
        </p:txBody>
      </p:sp>
      <p:sp>
        <p:nvSpPr>
          <p:cNvPr id="104" name="TextBox 104"/>
          <p:cNvSpPr txBox="1"/>
          <p:nvPr/>
        </p:nvSpPr>
        <p:spPr>
          <a:xfrm>
            <a:off x="4343497" y="2716428"/>
            <a:ext cx="873653" cy="24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88"/>
              </a:lnSpc>
            </a:pPr>
            <a:r>
              <a:rPr lang="en-US" sz="14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May 25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4343497" y="2939302"/>
            <a:ext cx="675808" cy="515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81"/>
              </a:lnSpc>
            </a:pPr>
            <a:r>
              <a:rPr lang="en-US" sz="1486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262.2</a:t>
            </a:r>
          </a:p>
          <a:p>
            <a:pPr algn="l">
              <a:lnSpc>
                <a:spcPts val="2081"/>
              </a:lnSpc>
            </a:pPr>
            <a:endParaRPr lang="en-US" sz="1486" b="1" dirty="0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106" name="TextBox 106"/>
          <p:cNvSpPr txBox="1"/>
          <p:nvPr/>
        </p:nvSpPr>
        <p:spPr>
          <a:xfrm>
            <a:off x="5183832" y="2706903"/>
            <a:ext cx="772162" cy="441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8"/>
              </a:lnSpc>
            </a:pPr>
            <a:r>
              <a:rPr lang="en-US" sz="12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Change rate</a:t>
            </a:r>
          </a:p>
        </p:txBody>
      </p:sp>
      <p:sp>
        <p:nvSpPr>
          <p:cNvPr id="107" name="TextBox 107"/>
          <p:cNvSpPr txBox="1"/>
          <p:nvPr/>
        </p:nvSpPr>
        <p:spPr>
          <a:xfrm>
            <a:off x="4275692" y="3788990"/>
            <a:ext cx="2703821" cy="469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8"/>
              </a:lnSpc>
            </a:pPr>
            <a:r>
              <a:rPr lang="en-US" sz="1391" b="1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Producer Price Inflation </a:t>
            </a:r>
          </a:p>
          <a:p>
            <a:pPr algn="ctr">
              <a:lnSpc>
                <a:spcPts val="1948"/>
              </a:lnSpc>
            </a:pPr>
            <a:endParaRPr lang="en-US" sz="1391" b="1">
              <a:solidFill>
                <a:srgbClr val="000000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108" name="TextBox 108"/>
          <p:cNvSpPr txBox="1"/>
          <p:nvPr/>
        </p:nvSpPr>
        <p:spPr>
          <a:xfrm>
            <a:off x="5990032" y="4267983"/>
            <a:ext cx="873653" cy="24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88"/>
              </a:lnSpc>
            </a:pPr>
            <a:r>
              <a:rPr lang="en-US" sz="14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June 25</a:t>
            </a:r>
          </a:p>
        </p:txBody>
      </p:sp>
      <p:sp>
        <p:nvSpPr>
          <p:cNvPr id="109" name="TextBox 109"/>
          <p:cNvSpPr txBox="1"/>
          <p:nvPr/>
        </p:nvSpPr>
        <p:spPr>
          <a:xfrm>
            <a:off x="4336861" y="4490857"/>
            <a:ext cx="675808" cy="247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81"/>
              </a:lnSpc>
            </a:pPr>
            <a:r>
              <a:rPr lang="en-US" sz="1486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-4.3%</a:t>
            </a:r>
          </a:p>
        </p:txBody>
      </p:sp>
      <p:sp>
        <p:nvSpPr>
          <p:cNvPr id="110" name="TextBox 110"/>
          <p:cNvSpPr txBox="1"/>
          <p:nvPr/>
        </p:nvSpPr>
        <p:spPr>
          <a:xfrm>
            <a:off x="6003589" y="4499093"/>
            <a:ext cx="589345" cy="5150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081"/>
              </a:lnSpc>
            </a:pPr>
            <a:r>
              <a:rPr lang="en-US" sz="1486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-1.4%</a:t>
            </a:r>
          </a:p>
          <a:p>
            <a:pPr algn="l">
              <a:lnSpc>
                <a:spcPts val="2081"/>
              </a:lnSpc>
            </a:pPr>
            <a:endParaRPr lang="en-US" sz="1486" b="1" dirty="0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111" name="TextBox 111"/>
          <p:cNvSpPr txBox="1"/>
          <p:nvPr/>
        </p:nvSpPr>
        <p:spPr>
          <a:xfrm>
            <a:off x="5177197" y="4258458"/>
            <a:ext cx="772162" cy="211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8"/>
              </a:lnSpc>
            </a:pPr>
            <a:r>
              <a:rPr lang="en-US" sz="12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PPT</a:t>
            </a:r>
          </a:p>
        </p:txBody>
      </p:sp>
      <p:sp>
        <p:nvSpPr>
          <p:cNvPr id="112" name="TextBox 112"/>
          <p:cNvSpPr txBox="1"/>
          <p:nvPr/>
        </p:nvSpPr>
        <p:spPr>
          <a:xfrm>
            <a:off x="0" y="5253071"/>
            <a:ext cx="7543942" cy="24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8"/>
              </a:lnSpc>
            </a:pPr>
            <a:r>
              <a:rPr lang="en-US" sz="1491" b="1" u="sng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SECTORAL PRODUCER PRICE INFLATION</a:t>
            </a:r>
          </a:p>
        </p:txBody>
      </p:sp>
      <p:sp>
        <p:nvSpPr>
          <p:cNvPr id="113" name="TextBox 113"/>
          <p:cNvSpPr txBox="1"/>
          <p:nvPr/>
        </p:nvSpPr>
        <p:spPr>
          <a:xfrm>
            <a:off x="5272309" y="5861244"/>
            <a:ext cx="2011141" cy="2111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808"/>
              </a:lnSpc>
            </a:pPr>
            <a:r>
              <a:rPr lang="en-US" sz="1291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Construction Sub-Sector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1608833" y="6281323"/>
            <a:ext cx="2432765" cy="211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8"/>
              </a:lnSpc>
            </a:pPr>
            <a:r>
              <a:rPr lang="en-US" sz="1291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May-25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2530202" y="6281323"/>
            <a:ext cx="769001" cy="211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8"/>
              </a:lnSpc>
            </a:pPr>
            <a:r>
              <a:rPr lang="en-US" sz="1291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June-25</a:t>
            </a:r>
          </a:p>
        </p:txBody>
      </p:sp>
      <p:sp>
        <p:nvSpPr>
          <p:cNvPr id="116" name="TextBox 116"/>
          <p:cNvSpPr txBox="1"/>
          <p:nvPr/>
        </p:nvSpPr>
        <p:spPr>
          <a:xfrm>
            <a:off x="3331675" y="6281323"/>
            <a:ext cx="2432765" cy="233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8"/>
              </a:lnSpc>
            </a:pPr>
            <a:r>
              <a:rPr lang="en-US" sz="1291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Change</a:t>
            </a:r>
          </a:p>
        </p:txBody>
      </p:sp>
      <p:sp>
        <p:nvSpPr>
          <p:cNvPr id="117" name="TextBox 117"/>
          <p:cNvSpPr txBox="1"/>
          <p:nvPr/>
        </p:nvSpPr>
        <p:spPr>
          <a:xfrm>
            <a:off x="4580191" y="6281323"/>
            <a:ext cx="2432765" cy="211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8"/>
              </a:lnSpc>
            </a:pPr>
            <a:r>
              <a:rPr lang="en-US" sz="1291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May-25</a:t>
            </a:r>
          </a:p>
        </p:txBody>
      </p:sp>
      <p:sp>
        <p:nvSpPr>
          <p:cNvPr id="118" name="TextBox 118"/>
          <p:cNvSpPr txBox="1"/>
          <p:nvPr/>
        </p:nvSpPr>
        <p:spPr>
          <a:xfrm>
            <a:off x="5501560" y="6281323"/>
            <a:ext cx="769001" cy="211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8"/>
              </a:lnSpc>
            </a:pPr>
            <a:r>
              <a:rPr lang="en-US" sz="1291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June-25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6303033" y="6281323"/>
            <a:ext cx="2432765" cy="233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8"/>
              </a:lnSpc>
            </a:pPr>
            <a:r>
              <a:rPr lang="en-US" sz="1291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Change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2381940" y="8125135"/>
            <a:ext cx="2432765" cy="462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8"/>
              </a:lnSpc>
            </a:pPr>
            <a:r>
              <a:rPr lang="en-US" sz="1291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Services</a:t>
            </a:r>
          </a:p>
          <a:p>
            <a:pPr algn="l">
              <a:lnSpc>
                <a:spcPts val="1808"/>
              </a:lnSpc>
            </a:pPr>
            <a:endParaRPr lang="en-US" sz="1291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21" name="TextBox 121"/>
          <p:cNvSpPr txBox="1"/>
          <p:nvPr/>
        </p:nvSpPr>
        <p:spPr>
          <a:xfrm>
            <a:off x="1733733" y="8610922"/>
            <a:ext cx="2432765" cy="211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8"/>
              </a:lnSpc>
            </a:pPr>
            <a:r>
              <a:rPr lang="en-US" sz="1291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May-25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2562335" y="8610922"/>
            <a:ext cx="769001" cy="211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8"/>
              </a:lnSpc>
            </a:pPr>
            <a:r>
              <a:rPr lang="en-US" sz="1291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June-25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3363808" y="8610922"/>
            <a:ext cx="2432765" cy="233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8"/>
              </a:lnSpc>
            </a:pPr>
            <a:r>
              <a:rPr lang="en-US" sz="1291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Change</a:t>
            </a:r>
          </a:p>
        </p:txBody>
      </p:sp>
      <p:grpSp>
        <p:nvGrpSpPr>
          <p:cNvPr id="124" name="Group 8">
            <a:extLst>
              <a:ext uri="{FF2B5EF4-FFF2-40B4-BE49-F238E27FC236}">
                <a16:creationId xmlns:a16="http://schemas.microsoft.com/office/drawing/2014/main" id="{1190FD7A-3018-D510-414F-5237ADC50A47}"/>
              </a:ext>
            </a:extLst>
          </p:cNvPr>
          <p:cNvGrpSpPr/>
          <p:nvPr/>
        </p:nvGrpSpPr>
        <p:grpSpPr>
          <a:xfrm>
            <a:off x="0" y="10394324"/>
            <a:ext cx="7572756" cy="299076"/>
            <a:chOff x="0" y="0"/>
            <a:chExt cx="3044935" cy="812800"/>
          </a:xfrm>
        </p:grpSpPr>
        <p:sp>
          <p:nvSpPr>
            <p:cNvPr id="125" name="Freeform 9">
              <a:extLst>
                <a:ext uri="{FF2B5EF4-FFF2-40B4-BE49-F238E27FC236}">
                  <a16:creationId xmlns:a16="http://schemas.microsoft.com/office/drawing/2014/main" id="{6D2780BE-9966-4F90-2FA2-1671A78BDA87}"/>
                </a:ext>
              </a:extLst>
            </p:cNvPr>
            <p:cNvSpPr/>
            <p:nvPr/>
          </p:nvSpPr>
          <p:spPr>
            <a:xfrm>
              <a:off x="0" y="0"/>
              <a:ext cx="3044935" cy="812800"/>
            </a:xfrm>
            <a:custGeom>
              <a:avLst/>
              <a:gdLst/>
              <a:ahLst/>
              <a:cxnLst/>
              <a:rect l="l" t="t" r="r" b="b"/>
              <a:pathLst>
                <a:path w="3044935" h="812800">
                  <a:moveTo>
                    <a:pt x="0" y="0"/>
                  </a:moveTo>
                  <a:lnTo>
                    <a:pt x="3044935" y="0"/>
                  </a:lnTo>
                  <a:lnTo>
                    <a:pt x="304493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r>
                <a:rPr lang="en-US" dirty="0">
                  <a:solidFill>
                    <a:schemeClr val="bg1"/>
                  </a:solidFill>
                </a:rPr>
                <a:t>Change rate </a:t>
              </a:r>
              <a:r>
                <a:rPr lang="en-US">
                  <a:solidFill>
                    <a:schemeClr val="bg1"/>
                  </a:solidFill>
                </a:rPr>
                <a:t>is percentage </a:t>
              </a:r>
              <a:r>
                <a:rPr lang="en-US" dirty="0">
                  <a:solidFill>
                    <a:schemeClr val="bg1"/>
                  </a:solidFill>
                </a:rPr>
                <a:t>change between the points: PPT is percentage points</a:t>
              </a:r>
            </a:p>
          </p:txBody>
        </p:sp>
        <p:sp>
          <p:nvSpPr>
            <p:cNvPr id="126" name="TextBox 10">
              <a:extLst>
                <a:ext uri="{FF2B5EF4-FFF2-40B4-BE49-F238E27FC236}">
                  <a16:creationId xmlns:a16="http://schemas.microsoft.com/office/drawing/2014/main" id="{7CA9806C-A77D-87EE-DB57-FB85F7504237}"/>
                </a:ext>
              </a:extLst>
            </p:cNvPr>
            <p:cNvSpPr txBox="1"/>
            <p:nvPr/>
          </p:nvSpPr>
          <p:spPr>
            <a:xfrm>
              <a:off x="0" y="0"/>
              <a:ext cx="3044935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3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572756" cy="1400714"/>
            <a:chOff x="0" y="0"/>
            <a:chExt cx="3004741" cy="8515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04741" cy="851506"/>
            </a:xfrm>
            <a:custGeom>
              <a:avLst/>
              <a:gdLst/>
              <a:ahLst/>
              <a:cxnLst/>
              <a:rect l="l" t="t" r="r" b="b"/>
              <a:pathLst>
                <a:path w="3004741" h="851506">
                  <a:moveTo>
                    <a:pt x="0" y="0"/>
                  </a:moveTo>
                  <a:lnTo>
                    <a:pt x="3004741" y="0"/>
                  </a:lnTo>
                  <a:lnTo>
                    <a:pt x="3004741" y="851506"/>
                  </a:lnTo>
                  <a:lnTo>
                    <a:pt x="0" y="851506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004741" cy="8800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21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60260" y="102516"/>
            <a:ext cx="721266" cy="721266"/>
          </a:xfrm>
          <a:custGeom>
            <a:avLst/>
            <a:gdLst/>
            <a:ahLst/>
            <a:cxnLst/>
            <a:rect l="l" t="t" r="r" b="b"/>
            <a:pathLst>
              <a:path w="721266" h="721266">
                <a:moveTo>
                  <a:pt x="0" y="0"/>
                </a:moveTo>
                <a:lnTo>
                  <a:pt x="721266" y="0"/>
                </a:lnTo>
                <a:lnTo>
                  <a:pt x="721266" y="721266"/>
                </a:lnTo>
                <a:lnTo>
                  <a:pt x="0" y="7212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6490325" y="225473"/>
            <a:ext cx="579259" cy="579259"/>
          </a:xfrm>
          <a:custGeom>
            <a:avLst/>
            <a:gdLst/>
            <a:ahLst/>
            <a:cxnLst/>
            <a:rect l="l" t="t" r="r" b="b"/>
            <a:pathLst>
              <a:path w="579259" h="579259">
                <a:moveTo>
                  <a:pt x="0" y="0"/>
                </a:moveTo>
                <a:lnTo>
                  <a:pt x="579259" y="0"/>
                </a:lnTo>
                <a:lnTo>
                  <a:pt x="579259" y="579259"/>
                </a:lnTo>
                <a:lnTo>
                  <a:pt x="0" y="5792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AutoShape 7"/>
          <p:cNvSpPr/>
          <p:nvPr/>
        </p:nvSpPr>
        <p:spPr>
          <a:xfrm>
            <a:off x="1272288" y="892557"/>
            <a:ext cx="4934892" cy="0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1154132" y="3153325"/>
            <a:ext cx="780599" cy="419713"/>
            <a:chOff x="0" y="0"/>
            <a:chExt cx="279749" cy="15041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79749" cy="150416"/>
            </a:xfrm>
            <a:custGeom>
              <a:avLst/>
              <a:gdLst/>
              <a:ahLst/>
              <a:cxnLst/>
              <a:rect l="l" t="t" r="r" b="b"/>
              <a:pathLst>
                <a:path w="279749" h="150416">
                  <a:moveTo>
                    <a:pt x="0" y="0"/>
                  </a:moveTo>
                  <a:lnTo>
                    <a:pt x="279749" y="0"/>
                  </a:lnTo>
                  <a:lnTo>
                    <a:pt x="279749" y="150416"/>
                  </a:lnTo>
                  <a:lnTo>
                    <a:pt x="0" y="150416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279749" cy="178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939403" y="3153325"/>
            <a:ext cx="780599" cy="419713"/>
            <a:chOff x="0" y="0"/>
            <a:chExt cx="279749" cy="15041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79749" cy="150416"/>
            </a:xfrm>
            <a:custGeom>
              <a:avLst/>
              <a:gdLst/>
              <a:ahLst/>
              <a:cxnLst/>
              <a:rect l="l" t="t" r="r" b="b"/>
              <a:pathLst>
                <a:path w="279749" h="150416">
                  <a:moveTo>
                    <a:pt x="0" y="0"/>
                  </a:moveTo>
                  <a:lnTo>
                    <a:pt x="279749" y="0"/>
                  </a:lnTo>
                  <a:lnTo>
                    <a:pt x="279749" y="150416"/>
                  </a:lnTo>
                  <a:lnTo>
                    <a:pt x="0" y="150416"/>
                  </a:lnTo>
                  <a:close/>
                </a:path>
              </a:pathLst>
            </a:custGeom>
            <a:solidFill>
              <a:srgbClr val="14924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28575"/>
              <a:ext cx="279749" cy="178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2724617" y="3153325"/>
            <a:ext cx="910791" cy="419713"/>
            <a:chOff x="0" y="0"/>
            <a:chExt cx="326407" cy="15041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26407" cy="150416"/>
            </a:xfrm>
            <a:custGeom>
              <a:avLst/>
              <a:gdLst/>
              <a:ahLst/>
              <a:cxnLst/>
              <a:rect l="l" t="t" r="r" b="b"/>
              <a:pathLst>
                <a:path w="326407" h="150416">
                  <a:moveTo>
                    <a:pt x="0" y="0"/>
                  </a:moveTo>
                  <a:lnTo>
                    <a:pt x="326407" y="0"/>
                  </a:lnTo>
                  <a:lnTo>
                    <a:pt x="326407" y="150416"/>
                  </a:lnTo>
                  <a:lnTo>
                    <a:pt x="0" y="150416"/>
                  </a:lnTo>
                  <a:close/>
                </a:path>
              </a:pathLst>
            </a:custGeom>
            <a:solidFill>
              <a:srgbClr val="AF921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28575"/>
              <a:ext cx="326407" cy="178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1110400" y="3214720"/>
            <a:ext cx="868064" cy="231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8"/>
              </a:lnSpc>
            </a:pPr>
            <a:r>
              <a:rPr lang="en-US" sz="13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13.7%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856553" y="3214720"/>
            <a:ext cx="868064" cy="231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8"/>
              </a:lnSpc>
            </a:pPr>
            <a:r>
              <a:rPr lang="en-US" sz="13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6.5%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558971" y="3222975"/>
            <a:ext cx="1076437" cy="231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8"/>
              </a:lnSpc>
            </a:pPr>
            <a:r>
              <a:rPr lang="en-US" sz="13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-7.2 ppt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4155936" y="3153325"/>
            <a:ext cx="780599" cy="419713"/>
            <a:chOff x="0" y="0"/>
            <a:chExt cx="279749" cy="15041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79749" cy="150416"/>
            </a:xfrm>
            <a:custGeom>
              <a:avLst/>
              <a:gdLst/>
              <a:ahLst/>
              <a:cxnLst/>
              <a:rect l="l" t="t" r="r" b="b"/>
              <a:pathLst>
                <a:path w="279749" h="150416">
                  <a:moveTo>
                    <a:pt x="0" y="0"/>
                  </a:moveTo>
                  <a:lnTo>
                    <a:pt x="279749" y="0"/>
                  </a:lnTo>
                  <a:lnTo>
                    <a:pt x="279749" y="150416"/>
                  </a:lnTo>
                  <a:lnTo>
                    <a:pt x="0" y="150416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28575"/>
              <a:ext cx="279749" cy="178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941207" y="3153325"/>
            <a:ext cx="780599" cy="419713"/>
            <a:chOff x="0" y="0"/>
            <a:chExt cx="279749" cy="150416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79749" cy="150416"/>
            </a:xfrm>
            <a:custGeom>
              <a:avLst/>
              <a:gdLst/>
              <a:ahLst/>
              <a:cxnLst/>
              <a:rect l="l" t="t" r="r" b="b"/>
              <a:pathLst>
                <a:path w="279749" h="150416">
                  <a:moveTo>
                    <a:pt x="0" y="0"/>
                  </a:moveTo>
                  <a:lnTo>
                    <a:pt x="279749" y="0"/>
                  </a:lnTo>
                  <a:lnTo>
                    <a:pt x="279749" y="150416"/>
                  </a:lnTo>
                  <a:lnTo>
                    <a:pt x="0" y="150416"/>
                  </a:lnTo>
                  <a:close/>
                </a:path>
              </a:pathLst>
            </a:custGeom>
            <a:solidFill>
              <a:srgbClr val="14924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-28575"/>
              <a:ext cx="279749" cy="178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726421" y="3153325"/>
            <a:ext cx="822561" cy="419713"/>
            <a:chOff x="0" y="0"/>
            <a:chExt cx="294787" cy="150416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294787" cy="150416"/>
            </a:xfrm>
            <a:custGeom>
              <a:avLst/>
              <a:gdLst/>
              <a:ahLst/>
              <a:cxnLst/>
              <a:rect l="l" t="t" r="r" b="b"/>
              <a:pathLst>
                <a:path w="294787" h="150416">
                  <a:moveTo>
                    <a:pt x="0" y="0"/>
                  </a:moveTo>
                  <a:lnTo>
                    <a:pt x="294787" y="0"/>
                  </a:lnTo>
                  <a:lnTo>
                    <a:pt x="294787" y="150416"/>
                  </a:lnTo>
                  <a:lnTo>
                    <a:pt x="0" y="150416"/>
                  </a:lnTo>
                  <a:close/>
                </a:path>
              </a:pathLst>
            </a:custGeom>
            <a:solidFill>
              <a:srgbClr val="AF921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28575"/>
              <a:ext cx="294787" cy="178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4112204" y="3214720"/>
            <a:ext cx="868064" cy="515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8"/>
              </a:lnSpc>
            </a:pPr>
            <a:r>
              <a:rPr lang="en-US" sz="14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9.8%</a:t>
            </a:r>
          </a:p>
          <a:p>
            <a:pPr algn="ctr">
              <a:lnSpc>
                <a:spcPts val="2088"/>
              </a:lnSpc>
            </a:pPr>
            <a:endParaRPr lang="en-US" sz="1491" b="1" dirty="0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4858357" y="3214720"/>
            <a:ext cx="868064" cy="515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8"/>
              </a:lnSpc>
            </a:pPr>
            <a:r>
              <a:rPr lang="en-US" sz="14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7.6%</a:t>
            </a:r>
          </a:p>
          <a:p>
            <a:pPr algn="ctr">
              <a:lnSpc>
                <a:spcPts val="2088"/>
              </a:lnSpc>
            </a:pPr>
            <a:endParaRPr lang="en-US" sz="1491" b="1" dirty="0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5608918" y="3222975"/>
            <a:ext cx="940064" cy="231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8"/>
              </a:lnSpc>
            </a:pPr>
            <a:r>
              <a:rPr lang="en-US" sz="13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-2.2 ppt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1154132" y="4446952"/>
            <a:ext cx="780599" cy="419713"/>
            <a:chOff x="0" y="0"/>
            <a:chExt cx="279749" cy="150416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79749" cy="150416"/>
            </a:xfrm>
            <a:custGeom>
              <a:avLst/>
              <a:gdLst/>
              <a:ahLst/>
              <a:cxnLst/>
              <a:rect l="l" t="t" r="r" b="b"/>
              <a:pathLst>
                <a:path w="279749" h="150416">
                  <a:moveTo>
                    <a:pt x="0" y="0"/>
                  </a:moveTo>
                  <a:lnTo>
                    <a:pt x="279749" y="0"/>
                  </a:lnTo>
                  <a:lnTo>
                    <a:pt x="279749" y="150416"/>
                  </a:lnTo>
                  <a:lnTo>
                    <a:pt x="0" y="150416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28575"/>
              <a:ext cx="279749" cy="178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1939403" y="4446952"/>
            <a:ext cx="780599" cy="419713"/>
            <a:chOff x="0" y="0"/>
            <a:chExt cx="279749" cy="150416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279749" cy="150416"/>
            </a:xfrm>
            <a:custGeom>
              <a:avLst/>
              <a:gdLst/>
              <a:ahLst/>
              <a:cxnLst/>
              <a:rect l="l" t="t" r="r" b="b"/>
              <a:pathLst>
                <a:path w="279749" h="150416">
                  <a:moveTo>
                    <a:pt x="0" y="0"/>
                  </a:moveTo>
                  <a:lnTo>
                    <a:pt x="279749" y="0"/>
                  </a:lnTo>
                  <a:lnTo>
                    <a:pt x="279749" y="150416"/>
                  </a:lnTo>
                  <a:lnTo>
                    <a:pt x="0" y="150416"/>
                  </a:lnTo>
                  <a:close/>
                </a:path>
              </a:pathLst>
            </a:custGeom>
            <a:solidFill>
              <a:srgbClr val="14924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TextBox 40"/>
            <p:cNvSpPr txBox="1"/>
            <p:nvPr/>
          </p:nvSpPr>
          <p:spPr>
            <a:xfrm>
              <a:off x="0" y="-28575"/>
              <a:ext cx="279749" cy="178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grpSp>
        <p:nvGrpSpPr>
          <p:cNvPr id="41" name="Group 41"/>
          <p:cNvGrpSpPr/>
          <p:nvPr/>
        </p:nvGrpSpPr>
        <p:grpSpPr>
          <a:xfrm>
            <a:off x="2724617" y="4446952"/>
            <a:ext cx="881904" cy="419713"/>
            <a:chOff x="0" y="0"/>
            <a:chExt cx="316054" cy="150416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316054" cy="150416"/>
            </a:xfrm>
            <a:custGeom>
              <a:avLst/>
              <a:gdLst/>
              <a:ahLst/>
              <a:cxnLst/>
              <a:rect l="l" t="t" r="r" b="b"/>
              <a:pathLst>
                <a:path w="316054" h="150416">
                  <a:moveTo>
                    <a:pt x="0" y="0"/>
                  </a:moveTo>
                  <a:lnTo>
                    <a:pt x="316054" y="0"/>
                  </a:lnTo>
                  <a:lnTo>
                    <a:pt x="316054" y="150416"/>
                  </a:lnTo>
                  <a:lnTo>
                    <a:pt x="0" y="150416"/>
                  </a:lnTo>
                  <a:close/>
                </a:path>
              </a:pathLst>
            </a:custGeom>
            <a:solidFill>
              <a:srgbClr val="AF921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28575"/>
              <a:ext cx="316054" cy="178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1110400" y="4508346"/>
            <a:ext cx="868064" cy="515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8"/>
              </a:lnSpc>
            </a:pPr>
            <a:r>
              <a:rPr lang="en-US" sz="14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8.9%</a:t>
            </a:r>
          </a:p>
          <a:p>
            <a:pPr algn="ctr">
              <a:lnSpc>
                <a:spcPts val="2088"/>
              </a:lnSpc>
            </a:pPr>
            <a:endParaRPr lang="en-US" sz="1491" b="1" dirty="0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45" name="TextBox 45"/>
          <p:cNvSpPr txBox="1"/>
          <p:nvPr/>
        </p:nvSpPr>
        <p:spPr>
          <a:xfrm>
            <a:off x="1856553" y="4508346"/>
            <a:ext cx="868064" cy="515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8"/>
              </a:lnSpc>
            </a:pPr>
            <a:r>
              <a:rPr lang="en-US" sz="14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5.1%</a:t>
            </a:r>
          </a:p>
          <a:p>
            <a:pPr algn="ctr">
              <a:lnSpc>
                <a:spcPts val="2088"/>
              </a:lnSpc>
            </a:pPr>
            <a:endParaRPr lang="en-US" sz="1491" b="1" dirty="0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2644884" y="4508346"/>
            <a:ext cx="940064" cy="469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8"/>
              </a:lnSpc>
            </a:pPr>
            <a:r>
              <a:rPr lang="en-US" sz="13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-3.8ppt</a:t>
            </a:r>
          </a:p>
          <a:p>
            <a:pPr algn="ctr">
              <a:lnSpc>
                <a:spcPts val="1948"/>
              </a:lnSpc>
            </a:pPr>
            <a:endParaRPr lang="en-US" sz="1391" b="1" dirty="0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47" name="TextBox 47"/>
          <p:cNvSpPr txBox="1"/>
          <p:nvPr/>
        </p:nvSpPr>
        <p:spPr>
          <a:xfrm>
            <a:off x="4725074" y="3860329"/>
            <a:ext cx="1881691" cy="6910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8"/>
              </a:lnSpc>
            </a:pPr>
            <a:r>
              <a:rPr lang="en-US" sz="1291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Water supply, sewerage &amp; waste management</a:t>
            </a:r>
          </a:p>
          <a:p>
            <a:pPr algn="l">
              <a:lnSpc>
                <a:spcPts val="1808"/>
              </a:lnSpc>
            </a:pPr>
            <a:endParaRPr lang="en-US" sz="1291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grpSp>
        <p:nvGrpSpPr>
          <p:cNvPr id="48" name="Group 48"/>
          <p:cNvGrpSpPr/>
          <p:nvPr/>
        </p:nvGrpSpPr>
        <p:grpSpPr>
          <a:xfrm>
            <a:off x="4155936" y="4446952"/>
            <a:ext cx="780599" cy="419713"/>
            <a:chOff x="0" y="0"/>
            <a:chExt cx="279749" cy="150416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279749" cy="150416"/>
            </a:xfrm>
            <a:custGeom>
              <a:avLst/>
              <a:gdLst/>
              <a:ahLst/>
              <a:cxnLst/>
              <a:rect l="l" t="t" r="r" b="b"/>
              <a:pathLst>
                <a:path w="279749" h="150416">
                  <a:moveTo>
                    <a:pt x="0" y="0"/>
                  </a:moveTo>
                  <a:lnTo>
                    <a:pt x="279749" y="0"/>
                  </a:lnTo>
                  <a:lnTo>
                    <a:pt x="279749" y="150416"/>
                  </a:lnTo>
                  <a:lnTo>
                    <a:pt x="0" y="150416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0" y="-28575"/>
              <a:ext cx="279749" cy="178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>
            <a:off x="4941207" y="4446952"/>
            <a:ext cx="780599" cy="419713"/>
            <a:chOff x="0" y="0"/>
            <a:chExt cx="279749" cy="150416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279749" cy="150416"/>
            </a:xfrm>
            <a:custGeom>
              <a:avLst/>
              <a:gdLst/>
              <a:ahLst/>
              <a:cxnLst/>
              <a:rect l="l" t="t" r="r" b="b"/>
              <a:pathLst>
                <a:path w="279749" h="150416">
                  <a:moveTo>
                    <a:pt x="0" y="0"/>
                  </a:moveTo>
                  <a:lnTo>
                    <a:pt x="279749" y="0"/>
                  </a:lnTo>
                  <a:lnTo>
                    <a:pt x="279749" y="150416"/>
                  </a:lnTo>
                  <a:lnTo>
                    <a:pt x="0" y="150416"/>
                  </a:lnTo>
                  <a:close/>
                </a:path>
              </a:pathLst>
            </a:custGeom>
            <a:solidFill>
              <a:srgbClr val="14924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0" y="-28575"/>
              <a:ext cx="279749" cy="178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>
            <a:off x="5726421" y="4446952"/>
            <a:ext cx="822561" cy="419713"/>
            <a:chOff x="0" y="0"/>
            <a:chExt cx="294787" cy="150416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294787" cy="150416"/>
            </a:xfrm>
            <a:custGeom>
              <a:avLst/>
              <a:gdLst/>
              <a:ahLst/>
              <a:cxnLst/>
              <a:rect l="l" t="t" r="r" b="b"/>
              <a:pathLst>
                <a:path w="294787" h="150416">
                  <a:moveTo>
                    <a:pt x="0" y="0"/>
                  </a:moveTo>
                  <a:lnTo>
                    <a:pt x="294787" y="0"/>
                  </a:lnTo>
                  <a:lnTo>
                    <a:pt x="294787" y="150416"/>
                  </a:lnTo>
                  <a:lnTo>
                    <a:pt x="0" y="150416"/>
                  </a:lnTo>
                  <a:close/>
                </a:path>
              </a:pathLst>
            </a:custGeom>
            <a:solidFill>
              <a:srgbClr val="AF921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0" y="-28575"/>
              <a:ext cx="294787" cy="178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sp>
        <p:nvSpPr>
          <p:cNvPr id="57" name="TextBox 57"/>
          <p:cNvSpPr txBox="1"/>
          <p:nvPr/>
        </p:nvSpPr>
        <p:spPr>
          <a:xfrm>
            <a:off x="4112204" y="4508346"/>
            <a:ext cx="868064" cy="515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8"/>
              </a:lnSpc>
            </a:pPr>
            <a:r>
              <a:rPr lang="en-US" sz="14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4.2%</a:t>
            </a:r>
          </a:p>
          <a:p>
            <a:pPr algn="ctr">
              <a:lnSpc>
                <a:spcPts val="2088"/>
              </a:lnSpc>
            </a:pPr>
            <a:endParaRPr lang="en-US" sz="1491" b="1" dirty="0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58" name="TextBox 58"/>
          <p:cNvSpPr txBox="1"/>
          <p:nvPr/>
        </p:nvSpPr>
        <p:spPr>
          <a:xfrm>
            <a:off x="4858357" y="4508346"/>
            <a:ext cx="868064" cy="515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8"/>
              </a:lnSpc>
            </a:pPr>
            <a:r>
              <a:rPr lang="en-US" sz="14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3.6%</a:t>
            </a:r>
          </a:p>
          <a:p>
            <a:pPr algn="ctr">
              <a:lnSpc>
                <a:spcPts val="2088"/>
              </a:lnSpc>
            </a:pPr>
            <a:endParaRPr lang="en-US" sz="1491" b="1" dirty="0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59" name="TextBox 59"/>
          <p:cNvSpPr txBox="1"/>
          <p:nvPr/>
        </p:nvSpPr>
        <p:spPr>
          <a:xfrm>
            <a:off x="5625606" y="4522837"/>
            <a:ext cx="940064" cy="231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8"/>
              </a:lnSpc>
            </a:pPr>
            <a:r>
              <a:rPr lang="en-US" sz="13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-0.6 ppt</a:t>
            </a:r>
          </a:p>
        </p:txBody>
      </p:sp>
      <p:sp>
        <p:nvSpPr>
          <p:cNvPr id="60" name="TextBox 60"/>
          <p:cNvSpPr txBox="1"/>
          <p:nvPr/>
        </p:nvSpPr>
        <p:spPr>
          <a:xfrm>
            <a:off x="1131257" y="2821590"/>
            <a:ext cx="3300829" cy="462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8"/>
              </a:lnSpc>
            </a:pPr>
            <a:r>
              <a:rPr lang="en-US" sz="1291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Mining and Quarrying</a:t>
            </a:r>
          </a:p>
          <a:p>
            <a:pPr algn="l">
              <a:lnSpc>
                <a:spcPts val="1808"/>
              </a:lnSpc>
            </a:pPr>
            <a:endParaRPr lang="en-US" sz="1291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grpSp>
        <p:nvGrpSpPr>
          <p:cNvPr id="61" name="Group 61"/>
          <p:cNvGrpSpPr/>
          <p:nvPr/>
        </p:nvGrpSpPr>
        <p:grpSpPr>
          <a:xfrm>
            <a:off x="1175704" y="5642240"/>
            <a:ext cx="780599" cy="419713"/>
            <a:chOff x="0" y="0"/>
            <a:chExt cx="279749" cy="150416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279749" cy="150416"/>
            </a:xfrm>
            <a:custGeom>
              <a:avLst/>
              <a:gdLst/>
              <a:ahLst/>
              <a:cxnLst/>
              <a:rect l="l" t="t" r="r" b="b"/>
              <a:pathLst>
                <a:path w="279749" h="150416">
                  <a:moveTo>
                    <a:pt x="0" y="0"/>
                  </a:moveTo>
                  <a:lnTo>
                    <a:pt x="279749" y="0"/>
                  </a:lnTo>
                  <a:lnTo>
                    <a:pt x="279749" y="150416"/>
                  </a:lnTo>
                  <a:lnTo>
                    <a:pt x="0" y="150416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279749" cy="178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960975" y="5642240"/>
            <a:ext cx="780599" cy="419713"/>
            <a:chOff x="0" y="0"/>
            <a:chExt cx="279749" cy="150416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279749" cy="150416"/>
            </a:xfrm>
            <a:custGeom>
              <a:avLst/>
              <a:gdLst/>
              <a:ahLst/>
              <a:cxnLst/>
              <a:rect l="l" t="t" r="r" b="b"/>
              <a:pathLst>
                <a:path w="279749" h="150416">
                  <a:moveTo>
                    <a:pt x="0" y="0"/>
                  </a:moveTo>
                  <a:lnTo>
                    <a:pt x="279749" y="0"/>
                  </a:lnTo>
                  <a:lnTo>
                    <a:pt x="279749" y="150416"/>
                  </a:lnTo>
                  <a:lnTo>
                    <a:pt x="0" y="150416"/>
                  </a:lnTo>
                  <a:close/>
                </a:path>
              </a:pathLst>
            </a:custGeom>
            <a:solidFill>
              <a:srgbClr val="14924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TextBox 66"/>
            <p:cNvSpPr txBox="1"/>
            <p:nvPr/>
          </p:nvSpPr>
          <p:spPr>
            <a:xfrm>
              <a:off x="0" y="-28575"/>
              <a:ext cx="279749" cy="178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2746189" y="5642240"/>
            <a:ext cx="860331" cy="419713"/>
            <a:chOff x="0" y="0"/>
            <a:chExt cx="308323" cy="150416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308323" cy="150416"/>
            </a:xfrm>
            <a:custGeom>
              <a:avLst/>
              <a:gdLst/>
              <a:ahLst/>
              <a:cxnLst/>
              <a:rect l="l" t="t" r="r" b="b"/>
              <a:pathLst>
                <a:path w="308323" h="150416">
                  <a:moveTo>
                    <a:pt x="0" y="0"/>
                  </a:moveTo>
                  <a:lnTo>
                    <a:pt x="308323" y="0"/>
                  </a:lnTo>
                  <a:lnTo>
                    <a:pt x="308323" y="150416"/>
                  </a:lnTo>
                  <a:lnTo>
                    <a:pt x="0" y="150416"/>
                  </a:lnTo>
                  <a:close/>
                </a:path>
              </a:pathLst>
            </a:custGeom>
            <a:solidFill>
              <a:srgbClr val="AF921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TextBox 69"/>
            <p:cNvSpPr txBox="1"/>
            <p:nvPr/>
          </p:nvSpPr>
          <p:spPr>
            <a:xfrm>
              <a:off x="0" y="-28575"/>
              <a:ext cx="308323" cy="178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sp>
        <p:nvSpPr>
          <p:cNvPr id="70" name="TextBox 70"/>
          <p:cNvSpPr txBox="1"/>
          <p:nvPr/>
        </p:nvSpPr>
        <p:spPr>
          <a:xfrm>
            <a:off x="1131972" y="5703635"/>
            <a:ext cx="868064" cy="515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8"/>
              </a:lnSpc>
            </a:pPr>
            <a:r>
              <a:rPr lang="en-US" sz="14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-4.8%</a:t>
            </a:r>
          </a:p>
          <a:p>
            <a:pPr algn="ctr">
              <a:lnSpc>
                <a:spcPts val="2088"/>
              </a:lnSpc>
            </a:pPr>
            <a:endParaRPr lang="en-US" sz="1491" b="1" dirty="0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71" name="TextBox 71"/>
          <p:cNvSpPr txBox="1"/>
          <p:nvPr/>
        </p:nvSpPr>
        <p:spPr>
          <a:xfrm>
            <a:off x="1878125" y="5703635"/>
            <a:ext cx="868064" cy="515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8"/>
              </a:lnSpc>
            </a:pPr>
            <a:r>
              <a:rPr lang="en-US" sz="14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-7.0%</a:t>
            </a:r>
          </a:p>
          <a:p>
            <a:pPr algn="ctr">
              <a:lnSpc>
                <a:spcPts val="2088"/>
              </a:lnSpc>
            </a:pPr>
            <a:endParaRPr lang="en-US" sz="1491" b="1" dirty="0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2666457" y="5703635"/>
            <a:ext cx="940064" cy="231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8"/>
              </a:lnSpc>
            </a:pPr>
            <a:r>
              <a:rPr lang="en-US" sz="13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-2.2 ppt</a:t>
            </a:r>
          </a:p>
        </p:txBody>
      </p:sp>
      <p:grpSp>
        <p:nvGrpSpPr>
          <p:cNvPr id="73" name="Group 73"/>
          <p:cNvGrpSpPr/>
          <p:nvPr/>
        </p:nvGrpSpPr>
        <p:grpSpPr>
          <a:xfrm>
            <a:off x="4177508" y="5642240"/>
            <a:ext cx="780599" cy="419713"/>
            <a:chOff x="0" y="0"/>
            <a:chExt cx="279749" cy="150416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279749" cy="150416"/>
            </a:xfrm>
            <a:custGeom>
              <a:avLst/>
              <a:gdLst/>
              <a:ahLst/>
              <a:cxnLst/>
              <a:rect l="l" t="t" r="r" b="b"/>
              <a:pathLst>
                <a:path w="279749" h="150416">
                  <a:moveTo>
                    <a:pt x="0" y="0"/>
                  </a:moveTo>
                  <a:lnTo>
                    <a:pt x="279749" y="0"/>
                  </a:lnTo>
                  <a:lnTo>
                    <a:pt x="279749" y="150416"/>
                  </a:lnTo>
                  <a:lnTo>
                    <a:pt x="0" y="150416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TextBox 75"/>
            <p:cNvSpPr txBox="1"/>
            <p:nvPr/>
          </p:nvSpPr>
          <p:spPr>
            <a:xfrm>
              <a:off x="0" y="-28575"/>
              <a:ext cx="279749" cy="178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4962779" y="5642240"/>
            <a:ext cx="780599" cy="419713"/>
            <a:chOff x="0" y="0"/>
            <a:chExt cx="279749" cy="150416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279749" cy="150416"/>
            </a:xfrm>
            <a:custGeom>
              <a:avLst/>
              <a:gdLst/>
              <a:ahLst/>
              <a:cxnLst/>
              <a:rect l="l" t="t" r="r" b="b"/>
              <a:pathLst>
                <a:path w="279749" h="150416">
                  <a:moveTo>
                    <a:pt x="0" y="0"/>
                  </a:moveTo>
                  <a:lnTo>
                    <a:pt x="279749" y="0"/>
                  </a:lnTo>
                  <a:lnTo>
                    <a:pt x="279749" y="150416"/>
                  </a:lnTo>
                  <a:lnTo>
                    <a:pt x="0" y="150416"/>
                  </a:lnTo>
                  <a:close/>
                </a:path>
              </a:pathLst>
            </a:custGeom>
            <a:solidFill>
              <a:srgbClr val="14924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TextBox 78"/>
            <p:cNvSpPr txBox="1"/>
            <p:nvPr/>
          </p:nvSpPr>
          <p:spPr>
            <a:xfrm>
              <a:off x="0" y="-28575"/>
              <a:ext cx="279749" cy="178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5747993" y="5642240"/>
            <a:ext cx="815962" cy="419713"/>
            <a:chOff x="0" y="0"/>
            <a:chExt cx="292422" cy="150416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292422" cy="150416"/>
            </a:xfrm>
            <a:custGeom>
              <a:avLst/>
              <a:gdLst/>
              <a:ahLst/>
              <a:cxnLst/>
              <a:rect l="l" t="t" r="r" b="b"/>
              <a:pathLst>
                <a:path w="292422" h="150416">
                  <a:moveTo>
                    <a:pt x="0" y="0"/>
                  </a:moveTo>
                  <a:lnTo>
                    <a:pt x="292422" y="0"/>
                  </a:lnTo>
                  <a:lnTo>
                    <a:pt x="292422" y="150416"/>
                  </a:lnTo>
                  <a:lnTo>
                    <a:pt x="0" y="150416"/>
                  </a:lnTo>
                  <a:close/>
                </a:path>
              </a:pathLst>
            </a:custGeom>
            <a:solidFill>
              <a:srgbClr val="AF921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TextBox 81"/>
            <p:cNvSpPr txBox="1"/>
            <p:nvPr/>
          </p:nvSpPr>
          <p:spPr>
            <a:xfrm>
              <a:off x="0" y="-28575"/>
              <a:ext cx="292422" cy="178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sp>
        <p:nvSpPr>
          <p:cNvPr id="82" name="TextBox 82"/>
          <p:cNvSpPr txBox="1"/>
          <p:nvPr/>
        </p:nvSpPr>
        <p:spPr>
          <a:xfrm>
            <a:off x="4133776" y="5703635"/>
            <a:ext cx="868064" cy="515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8"/>
              </a:lnSpc>
            </a:pPr>
            <a:r>
              <a:rPr lang="en-US" sz="14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7.4%</a:t>
            </a:r>
          </a:p>
          <a:p>
            <a:pPr algn="ctr">
              <a:lnSpc>
                <a:spcPts val="2088"/>
              </a:lnSpc>
            </a:pPr>
            <a:endParaRPr lang="en-US" sz="1491" b="1" dirty="0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83" name="TextBox 83"/>
          <p:cNvSpPr txBox="1"/>
          <p:nvPr/>
        </p:nvSpPr>
        <p:spPr>
          <a:xfrm>
            <a:off x="4879929" y="5703635"/>
            <a:ext cx="868064" cy="515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8"/>
              </a:lnSpc>
            </a:pPr>
            <a:r>
              <a:rPr lang="en-US" sz="14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6.0%</a:t>
            </a:r>
          </a:p>
          <a:p>
            <a:pPr algn="ctr">
              <a:lnSpc>
                <a:spcPts val="2088"/>
              </a:lnSpc>
            </a:pPr>
            <a:endParaRPr lang="en-US" sz="1491" b="1" dirty="0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84" name="TextBox 84"/>
          <p:cNvSpPr txBox="1"/>
          <p:nvPr/>
        </p:nvSpPr>
        <p:spPr>
          <a:xfrm>
            <a:off x="5625606" y="5701551"/>
            <a:ext cx="940064" cy="469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8"/>
              </a:lnSpc>
            </a:pPr>
            <a:r>
              <a:rPr lang="en-US" sz="13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-1.4ppt</a:t>
            </a:r>
          </a:p>
          <a:p>
            <a:pPr algn="ctr">
              <a:lnSpc>
                <a:spcPts val="1948"/>
              </a:lnSpc>
            </a:pPr>
            <a:endParaRPr lang="en-US" sz="1391" b="1" dirty="0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grpSp>
        <p:nvGrpSpPr>
          <p:cNvPr id="85" name="Group 85"/>
          <p:cNvGrpSpPr/>
          <p:nvPr/>
        </p:nvGrpSpPr>
        <p:grpSpPr>
          <a:xfrm>
            <a:off x="1175704" y="6935867"/>
            <a:ext cx="780599" cy="419713"/>
            <a:chOff x="0" y="0"/>
            <a:chExt cx="279749" cy="150416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279749" cy="150416"/>
            </a:xfrm>
            <a:custGeom>
              <a:avLst/>
              <a:gdLst/>
              <a:ahLst/>
              <a:cxnLst/>
              <a:rect l="l" t="t" r="r" b="b"/>
              <a:pathLst>
                <a:path w="279749" h="150416">
                  <a:moveTo>
                    <a:pt x="0" y="0"/>
                  </a:moveTo>
                  <a:lnTo>
                    <a:pt x="279749" y="0"/>
                  </a:lnTo>
                  <a:lnTo>
                    <a:pt x="279749" y="150416"/>
                  </a:lnTo>
                  <a:lnTo>
                    <a:pt x="0" y="150416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TextBox 87"/>
            <p:cNvSpPr txBox="1"/>
            <p:nvPr/>
          </p:nvSpPr>
          <p:spPr>
            <a:xfrm>
              <a:off x="0" y="-28575"/>
              <a:ext cx="279749" cy="178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960975" y="6935867"/>
            <a:ext cx="780599" cy="419713"/>
            <a:chOff x="0" y="0"/>
            <a:chExt cx="279749" cy="150416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279749" cy="150416"/>
            </a:xfrm>
            <a:custGeom>
              <a:avLst/>
              <a:gdLst/>
              <a:ahLst/>
              <a:cxnLst/>
              <a:rect l="l" t="t" r="r" b="b"/>
              <a:pathLst>
                <a:path w="279749" h="150416">
                  <a:moveTo>
                    <a:pt x="0" y="0"/>
                  </a:moveTo>
                  <a:lnTo>
                    <a:pt x="279749" y="0"/>
                  </a:lnTo>
                  <a:lnTo>
                    <a:pt x="279749" y="150416"/>
                  </a:lnTo>
                  <a:lnTo>
                    <a:pt x="0" y="150416"/>
                  </a:lnTo>
                  <a:close/>
                </a:path>
              </a:pathLst>
            </a:custGeom>
            <a:solidFill>
              <a:srgbClr val="14924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TextBox 90"/>
            <p:cNvSpPr txBox="1"/>
            <p:nvPr/>
          </p:nvSpPr>
          <p:spPr>
            <a:xfrm>
              <a:off x="0" y="-28575"/>
              <a:ext cx="279749" cy="178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grpSp>
        <p:nvGrpSpPr>
          <p:cNvPr id="91" name="Group 91"/>
          <p:cNvGrpSpPr/>
          <p:nvPr/>
        </p:nvGrpSpPr>
        <p:grpSpPr>
          <a:xfrm>
            <a:off x="2746189" y="6935867"/>
            <a:ext cx="860331" cy="419713"/>
            <a:chOff x="0" y="0"/>
            <a:chExt cx="308323" cy="150416"/>
          </a:xfrm>
        </p:grpSpPr>
        <p:sp>
          <p:nvSpPr>
            <p:cNvPr id="92" name="Freeform 92"/>
            <p:cNvSpPr/>
            <p:nvPr/>
          </p:nvSpPr>
          <p:spPr>
            <a:xfrm>
              <a:off x="0" y="0"/>
              <a:ext cx="308323" cy="150416"/>
            </a:xfrm>
            <a:custGeom>
              <a:avLst/>
              <a:gdLst/>
              <a:ahLst/>
              <a:cxnLst/>
              <a:rect l="l" t="t" r="r" b="b"/>
              <a:pathLst>
                <a:path w="308323" h="150416">
                  <a:moveTo>
                    <a:pt x="0" y="0"/>
                  </a:moveTo>
                  <a:lnTo>
                    <a:pt x="308323" y="0"/>
                  </a:lnTo>
                  <a:lnTo>
                    <a:pt x="308323" y="150416"/>
                  </a:lnTo>
                  <a:lnTo>
                    <a:pt x="0" y="150416"/>
                  </a:lnTo>
                  <a:close/>
                </a:path>
              </a:pathLst>
            </a:custGeom>
            <a:solidFill>
              <a:srgbClr val="AF921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TextBox 93"/>
            <p:cNvSpPr txBox="1"/>
            <p:nvPr/>
          </p:nvSpPr>
          <p:spPr>
            <a:xfrm>
              <a:off x="0" y="-28575"/>
              <a:ext cx="308323" cy="178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sp>
        <p:nvSpPr>
          <p:cNvPr id="94" name="TextBox 94"/>
          <p:cNvSpPr txBox="1"/>
          <p:nvPr/>
        </p:nvSpPr>
        <p:spPr>
          <a:xfrm>
            <a:off x="1131972" y="6997261"/>
            <a:ext cx="868064" cy="515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8"/>
              </a:lnSpc>
            </a:pPr>
            <a:r>
              <a:rPr lang="en-US" sz="14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6.5%</a:t>
            </a:r>
          </a:p>
          <a:p>
            <a:pPr algn="ctr">
              <a:lnSpc>
                <a:spcPts val="2088"/>
              </a:lnSpc>
            </a:pPr>
            <a:endParaRPr lang="en-US" sz="1491" b="1" dirty="0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95" name="TextBox 95"/>
          <p:cNvSpPr txBox="1"/>
          <p:nvPr/>
        </p:nvSpPr>
        <p:spPr>
          <a:xfrm>
            <a:off x="1878125" y="6997261"/>
            <a:ext cx="868064" cy="515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8"/>
              </a:lnSpc>
            </a:pPr>
            <a:r>
              <a:rPr lang="en-US" sz="14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-2.7%</a:t>
            </a:r>
          </a:p>
          <a:p>
            <a:pPr algn="ctr">
              <a:lnSpc>
                <a:spcPts val="2088"/>
              </a:lnSpc>
            </a:pPr>
            <a:endParaRPr lang="en-US" sz="1491" b="1" dirty="0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96" name="TextBox 96"/>
          <p:cNvSpPr txBox="1"/>
          <p:nvPr/>
        </p:nvSpPr>
        <p:spPr>
          <a:xfrm>
            <a:off x="2644722" y="6997261"/>
            <a:ext cx="940064" cy="231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8"/>
              </a:lnSpc>
            </a:pPr>
            <a:r>
              <a:rPr lang="en-US" sz="13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-9.2 ppt</a:t>
            </a:r>
          </a:p>
        </p:txBody>
      </p:sp>
      <p:grpSp>
        <p:nvGrpSpPr>
          <p:cNvPr id="97" name="Group 97"/>
          <p:cNvGrpSpPr/>
          <p:nvPr/>
        </p:nvGrpSpPr>
        <p:grpSpPr>
          <a:xfrm>
            <a:off x="4177508" y="6935867"/>
            <a:ext cx="780599" cy="419713"/>
            <a:chOff x="0" y="0"/>
            <a:chExt cx="279749" cy="150416"/>
          </a:xfrm>
        </p:grpSpPr>
        <p:sp>
          <p:nvSpPr>
            <p:cNvPr id="98" name="Freeform 98"/>
            <p:cNvSpPr/>
            <p:nvPr/>
          </p:nvSpPr>
          <p:spPr>
            <a:xfrm>
              <a:off x="0" y="0"/>
              <a:ext cx="279749" cy="150416"/>
            </a:xfrm>
            <a:custGeom>
              <a:avLst/>
              <a:gdLst/>
              <a:ahLst/>
              <a:cxnLst/>
              <a:rect l="l" t="t" r="r" b="b"/>
              <a:pathLst>
                <a:path w="279749" h="150416">
                  <a:moveTo>
                    <a:pt x="0" y="0"/>
                  </a:moveTo>
                  <a:lnTo>
                    <a:pt x="279749" y="0"/>
                  </a:lnTo>
                  <a:lnTo>
                    <a:pt x="279749" y="150416"/>
                  </a:lnTo>
                  <a:lnTo>
                    <a:pt x="0" y="150416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TextBox 99"/>
            <p:cNvSpPr txBox="1"/>
            <p:nvPr/>
          </p:nvSpPr>
          <p:spPr>
            <a:xfrm>
              <a:off x="0" y="-28575"/>
              <a:ext cx="279749" cy="178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grpSp>
        <p:nvGrpSpPr>
          <p:cNvPr id="100" name="Group 100"/>
          <p:cNvGrpSpPr/>
          <p:nvPr/>
        </p:nvGrpSpPr>
        <p:grpSpPr>
          <a:xfrm>
            <a:off x="4962779" y="6935867"/>
            <a:ext cx="780599" cy="419713"/>
            <a:chOff x="0" y="0"/>
            <a:chExt cx="279749" cy="150416"/>
          </a:xfrm>
        </p:grpSpPr>
        <p:sp>
          <p:nvSpPr>
            <p:cNvPr id="101" name="Freeform 101"/>
            <p:cNvSpPr/>
            <p:nvPr/>
          </p:nvSpPr>
          <p:spPr>
            <a:xfrm>
              <a:off x="0" y="0"/>
              <a:ext cx="279749" cy="150416"/>
            </a:xfrm>
            <a:custGeom>
              <a:avLst/>
              <a:gdLst/>
              <a:ahLst/>
              <a:cxnLst/>
              <a:rect l="l" t="t" r="r" b="b"/>
              <a:pathLst>
                <a:path w="279749" h="150416">
                  <a:moveTo>
                    <a:pt x="0" y="0"/>
                  </a:moveTo>
                  <a:lnTo>
                    <a:pt x="279749" y="0"/>
                  </a:lnTo>
                  <a:lnTo>
                    <a:pt x="279749" y="150416"/>
                  </a:lnTo>
                  <a:lnTo>
                    <a:pt x="0" y="150416"/>
                  </a:lnTo>
                  <a:close/>
                </a:path>
              </a:pathLst>
            </a:custGeom>
            <a:solidFill>
              <a:srgbClr val="14924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TextBox 102"/>
            <p:cNvSpPr txBox="1"/>
            <p:nvPr/>
          </p:nvSpPr>
          <p:spPr>
            <a:xfrm>
              <a:off x="0" y="-28575"/>
              <a:ext cx="279749" cy="178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grpSp>
        <p:nvGrpSpPr>
          <p:cNvPr id="103" name="Group 103"/>
          <p:cNvGrpSpPr/>
          <p:nvPr/>
        </p:nvGrpSpPr>
        <p:grpSpPr>
          <a:xfrm>
            <a:off x="5747993" y="6935867"/>
            <a:ext cx="780599" cy="419713"/>
            <a:chOff x="0" y="0"/>
            <a:chExt cx="279749" cy="150416"/>
          </a:xfrm>
        </p:grpSpPr>
        <p:sp>
          <p:nvSpPr>
            <p:cNvPr id="104" name="Freeform 104"/>
            <p:cNvSpPr/>
            <p:nvPr/>
          </p:nvSpPr>
          <p:spPr>
            <a:xfrm>
              <a:off x="0" y="0"/>
              <a:ext cx="279749" cy="150416"/>
            </a:xfrm>
            <a:custGeom>
              <a:avLst/>
              <a:gdLst/>
              <a:ahLst/>
              <a:cxnLst/>
              <a:rect l="l" t="t" r="r" b="b"/>
              <a:pathLst>
                <a:path w="279749" h="150416">
                  <a:moveTo>
                    <a:pt x="0" y="0"/>
                  </a:moveTo>
                  <a:lnTo>
                    <a:pt x="279749" y="0"/>
                  </a:lnTo>
                  <a:lnTo>
                    <a:pt x="279749" y="150416"/>
                  </a:lnTo>
                  <a:lnTo>
                    <a:pt x="0" y="150416"/>
                  </a:lnTo>
                  <a:close/>
                </a:path>
              </a:pathLst>
            </a:custGeom>
            <a:solidFill>
              <a:srgbClr val="AF921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TextBox 105"/>
            <p:cNvSpPr txBox="1"/>
            <p:nvPr/>
          </p:nvSpPr>
          <p:spPr>
            <a:xfrm>
              <a:off x="0" y="-28575"/>
              <a:ext cx="279749" cy="1789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88"/>
                </a:lnSpc>
              </a:pPr>
              <a:endParaRPr/>
            </a:p>
          </p:txBody>
        </p:sp>
      </p:grpSp>
      <p:sp>
        <p:nvSpPr>
          <p:cNvPr id="106" name="TextBox 106"/>
          <p:cNvSpPr txBox="1"/>
          <p:nvPr/>
        </p:nvSpPr>
        <p:spPr>
          <a:xfrm>
            <a:off x="4133776" y="6997261"/>
            <a:ext cx="868064" cy="515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8"/>
              </a:lnSpc>
            </a:pPr>
            <a:r>
              <a:rPr lang="en-US" sz="14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2.9%</a:t>
            </a:r>
          </a:p>
          <a:p>
            <a:pPr algn="ctr">
              <a:lnSpc>
                <a:spcPts val="2088"/>
              </a:lnSpc>
            </a:pPr>
            <a:endParaRPr lang="en-US" sz="1491" b="1" dirty="0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107" name="TextBox 107"/>
          <p:cNvSpPr txBox="1"/>
          <p:nvPr/>
        </p:nvSpPr>
        <p:spPr>
          <a:xfrm>
            <a:off x="4879929" y="6997261"/>
            <a:ext cx="868064" cy="515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8"/>
              </a:lnSpc>
            </a:pPr>
            <a:r>
              <a:rPr lang="en-US" sz="14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2.6%</a:t>
            </a:r>
          </a:p>
          <a:p>
            <a:pPr algn="ctr">
              <a:lnSpc>
                <a:spcPts val="2088"/>
              </a:lnSpc>
            </a:pPr>
            <a:endParaRPr lang="en-US" sz="1491" b="1" dirty="0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108" name="TextBox 108"/>
          <p:cNvSpPr txBox="1"/>
          <p:nvPr/>
        </p:nvSpPr>
        <p:spPr>
          <a:xfrm>
            <a:off x="5608918" y="6997261"/>
            <a:ext cx="940064" cy="469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48"/>
              </a:lnSpc>
            </a:pPr>
            <a:r>
              <a:rPr lang="en-US" sz="13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-0.3ppt</a:t>
            </a:r>
          </a:p>
          <a:p>
            <a:pPr algn="ctr">
              <a:lnSpc>
                <a:spcPts val="1948"/>
              </a:lnSpc>
            </a:pPr>
            <a:endParaRPr lang="en-US" sz="1391" b="1" dirty="0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109" name="Freeform 109"/>
          <p:cNvSpPr/>
          <p:nvPr/>
        </p:nvSpPr>
        <p:spPr>
          <a:xfrm>
            <a:off x="4389069" y="5066690"/>
            <a:ext cx="551220" cy="551220"/>
          </a:xfrm>
          <a:custGeom>
            <a:avLst/>
            <a:gdLst/>
            <a:ahLst/>
            <a:cxnLst/>
            <a:rect l="l" t="t" r="r" b="b"/>
            <a:pathLst>
              <a:path w="551220" h="551220">
                <a:moveTo>
                  <a:pt x="0" y="0"/>
                </a:moveTo>
                <a:lnTo>
                  <a:pt x="551220" y="0"/>
                </a:lnTo>
                <a:lnTo>
                  <a:pt x="551220" y="551220"/>
                </a:lnTo>
                <a:lnTo>
                  <a:pt x="0" y="55122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0" name="AutoShape 110"/>
          <p:cNvSpPr/>
          <p:nvPr/>
        </p:nvSpPr>
        <p:spPr>
          <a:xfrm>
            <a:off x="3548236" y="3211599"/>
            <a:ext cx="1477" cy="18543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111" name="AutoShape 111"/>
          <p:cNvSpPr/>
          <p:nvPr/>
        </p:nvSpPr>
        <p:spPr>
          <a:xfrm>
            <a:off x="6491256" y="3177638"/>
            <a:ext cx="1477" cy="18543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113" name="AutoShape 113"/>
          <p:cNvSpPr/>
          <p:nvPr/>
        </p:nvSpPr>
        <p:spPr>
          <a:xfrm>
            <a:off x="6491994" y="4475621"/>
            <a:ext cx="1477" cy="18543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114" name="AutoShape 114"/>
          <p:cNvSpPr/>
          <p:nvPr/>
        </p:nvSpPr>
        <p:spPr>
          <a:xfrm>
            <a:off x="3547498" y="5668327"/>
            <a:ext cx="1477" cy="18543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115" name="AutoShape 115"/>
          <p:cNvSpPr/>
          <p:nvPr/>
        </p:nvSpPr>
        <p:spPr>
          <a:xfrm>
            <a:off x="6490517" y="5668441"/>
            <a:ext cx="1477" cy="18543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116" name="AutoShape 116"/>
          <p:cNvSpPr/>
          <p:nvPr/>
        </p:nvSpPr>
        <p:spPr>
          <a:xfrm>
            <a:off x="3533949" y="6975624"/>
            <a:ext cx="1477" cy="18543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117" name="AutoShape 117"/>
          <p:cNvSpPr/>
          <p:nvPr/>
        </p:nvSpPr>
        <p:spPr>
          <a:xfrm>
            <a:off x="6474753" y="6975738"/>
            <a:ext cx="1477" cy="18543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118" name="Freeform 118"/>
          <p:cNvSpPr/>
          <p:nvPr/>
        </p:nvSpPr>
        <p:spPr>
          <a:xfrm>
            <a:off x="572198" y="2705842"/>
            <a:ext cx="400021" cy="400021"/>
          </a:xfrm>
          <a:custGeom>
            <a:avLst/>
            <a:gdLst/>
            <a:ahLst/>
            <a:cxnLst/>
            <a:rect l="l" t="t" r="r" b="b"/>
            <a:pathLst>
              <a:path w="400021" h="400021">
                <a:moveTo>
                  <a:pt x="0" y="0"/>
                </a:moveTo>
                <a:lnTo>
                  <a:pt x="400021" y="0"/>
                </a:lnTo>
                <a:lnTo>
                  <a:pt x="400021" y="400021"/>
                </a:lnTo>
                <a:lnTo>
                  <a:pt x="0" y="40002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9" name="Freeform 119"/>
          <p:cNvSpPr/>
          <p:nvPr/>
        </p:nvSpPr>
        <p:spPr>
          <a:xfrm>
            <a:off x="4264406" y="2674709"/>
            <a:ext cx="421466" cy="421466"/>
          </a:xfrm>
          <a:custGeom>
            <a:avLst/>
            <a:gdLst/>
            <a:ahLst/>
            <a:cxnLst/>
            <a:rect l="l" t="t" r="r" b="b"/>
            <a:pathLst>
              <a:path w="421466" h="421466">
                <a:moveTo>
                  <a:pt x="0" y="0"/>
                </a:moveTo>
                <a:lnTo>
                  <a:pt x="421466" y="0"/>
                </a:lnTo>
                <a:lnTo>
                  <a:pt x="421466" y="421466"/>
                </a:lnTo>
                <a:lnTo>
                  <a:pt x="0" y="4214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0" name="Freeform 120"/>
          <p:cNvSpPr/>
          <p:nvPr/>
        </p:nvSpPr>
        <p:spPr>
          <a:xfrm>
            <a:off x="516940" y="3792187"/>
            <a:ext cx="343325" cy="428524"/>
          </a:xfrm>
          <a:custGeom>
            <a:avLst/>
            <a:gdLst/>
            <a:ahLst/>
            <a:cxnLst/>
            <a:rect l="l" t="t" r="r" b="b"/>
            <a:pathLst>
              <a:path w="343325" h="428524">
                <a:moveTo>
                  <a:pt x="0" y="0"/>
                </a:moveTo>
                <a:lnTo>
                  <a:pt x="343325" y="0"/>
                </a:lnTo>
                <a:lnTo>
                  <a:pt x="343325" y="428524"/>
                </a:lnTo>
                <a:lnTo>
                  <a:pt x="0" y="42852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1" name="Freeform 121"/>
          <p:cNvSpPr/>
          <p:nvPr/>
        </p:nvSpPr>
        <p:spPr>
          <a:xfrm>
            <a:off x="843437" y="3744488"/>
            <a:ext cx="370675" cy="523922"/>
          </a:xfrm>
          <a:custGeom>
            <a:avLst/>
            <a:gdLst/>
            <a:ahLst/>
            <a:cxnLst/>
            <a:rect l="l" t="t" r="r" b="b"/>
            <a:pathLst>
              <a:path w="370675" h="523922">
                <a:moveTo>
                  <a:pt x="0" y="0"/>
                </a:moveTo>
                <a:lnTo>
                  <a:pt x="370675" y="0"/>
                </a:lnTo>
                <a:lnTo>
                  <a:pt x="370675" y="523922"/>
                </a:lnTo>
                <a:lnTo>
                  <a:pt x="0" y="52392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2" name="TextBox 122"/>
          <p:cNvSpPr txBox="1"/>
          <p:nvPr/>
        </p:nvSpPr>
        <p:spPr>
          <a:xfrm>
            <a:off x="993411" y="204672"/>
            <a:ext cx="5495466" cy="279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21"/>
              </a:lnSpc>
            </a:pPr>
            <a:r>
              <a:rPr lang="en-US" sz="1911" b="1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PRODUCER PRICE INDEX AND INFLATION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16058" y="483695"/>
            <a:ext cx="7543942" cy="340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80"/>
              </a:lnSpc>
            </a:pPr>
            <a:r>
              <a:rPr lang="en-US" sz="1985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JUNE 2025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28814" y="959232"/>
            <a:ext cx="7543942" cy="293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8"/>
              </a:lnSpc>
            </a:pPr>
            <a:r>
              <a:rPr lang="en-US" sz="17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HIGHLIGHTS FOR </a:t>
            </a:r>
            <a:r>
              <a:rPr lang="en-US" sz="1791" b="1" i="1" dirty="0">
                <a:solidFill>
                  <a:srgbClr val="FFFFFF"/>
                </a:solidFill>
                <a:latin typeface="Public Sans Bold Italics"/>
                <a:ea typeface="Public Sans Bold Italics"/>
                <a:cs typeface="Public Sans Bold Italics"/>
                <a:sym typeface="Public Sans Bold Italics"/>
              </a:rPr>
              <a:t>JUNE 2025</a:t>
            </a:r>
            <a:r>
              <a:rPr lang="en-US" sz="1791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RATES OF INFLATION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0" y="1772188"/>
            <a:ext cx="7543942" cy="247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8"/>
              </a:lnSpc>
            </a:pPr>
            <a:r>
              <a:rPr lang="en-US" sz="1491" b="1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SUB-SECTORAL PRODUCER PRICE INFLATION (YEAR-ON-YEAR)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1202642" y="2172442"/>
            <a:ext cx="2432765" cy="211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8"/>
              </a:lnSpc>
            </a:pPr>
            <a:r>
              <a:rPr lang="en-US" sz="1291" b="1" dirty="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May-25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2124011" y="2172442"/>
            <a:ext cx="769001" cy="211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8"/>
              </a:lnSpc>
            </a:pPr>
            <a:r>
              <a:rPr lang="en-US" sz="1291" b="1" dirty="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June-25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2925484" y="2172442"/>
            <a:ext cx="2432765" cy="233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8"/>
              </a:lnSpc>
            </a:pPr>
            <a:r>
              <a:rPr lang="en-US" sz="1291" b="1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Change</a:t>
            </a:r>
          </a:p>
        </p:txBody>
      </p:sp>
      <p:sp>
        <p:nvSpPr>
          <p:cNvPr id="129" name="TextBox 129"/>
          <p:cNvSpPr txBox="1"/>
          <p:nvPr/>
        </p:nvSpPr>
        <p:spPr>
          <a:xfrm>
            <a:off x="4174000" y="2172442"/>
            <a:ext cx="2432765" cy="211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8"/>
              </a:lnSpc>
            </a:pPr>
            <a:r>
              <a:rPr lang="en-US" sz="1291" b="1" dirty="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May-25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5095369" y="2172442"/>
            <a:ext cx="769001" cy="211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8"/>
              </a:lnSpc>
            </a:pPr>
            <a:r>
              <a:rPr lang="en-US" sz="1291" b="1" dirty="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June-25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5896842" y="2172442"/>
            <a:ext cx="2432765" cy="233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8"/>
              </a:lnSpc>
            </a:pPr>
            <a:r>
              <a:rPr lang="en-US" sz="1291" b="1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Change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1342893" y="3984468"/>
            <a:ext cx="3300829" cy="462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8"/>
              </a:lnSpc>
            </a:pPr>
            <a:r>
              <a:rPr lang="en-US" sz="1291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Electricity and gas production</a:t>
            </a:r>
          </a:p>
          <a:p>
            <a:pPr algn="l">
              <a:lnSpc>
                <a:spcPts val="1808"/>
              </a:lnSpc>
            </a:pPr>
            <a:endParaRPr lang="en-US" sz="1291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33" name="TextBox 133"/>
          <p:cNvSpPr txBox="1"/>
          <p:nvPr/>
        </p:nvSpPr>
        <p:spPr>
          <a:xfrm>
            <a:off x="4879929" y="2723661"/>
            <a:ext cx="1165418" cy="462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8"/>
              </a:lnSpc>
            </a:pPr>
            <a:r>
              <a:rPr lang="en-US" sz="1291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Manufacturing</a:t>
            </a:r>
          </a:p>
          <a:p>
            <a:pPr algn="l">
              <a:lnSpc>
                <a:spcPts val="1808"/>
              </a:lnSpc>
            </a:pPr>
            <a:endParaRPr lang="en-US" sz="1291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134" name="TextBox 134"/>
          <p:cNvSpPr txBox="1"/>
          <p:nvPr/>
        </p:nvSpPr>
        <p:spPr>
          <a:xfrm>
            <a:off x="1152829" y="6476608"/>
            <a:ext cx="2419200" cy="375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47"/>
              </a:lnSpc>
            </a:pPr>
            <a:r>
              <a:rPr lang="en-US" sz="1291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Accomodation &amp; food service</a:t>
            </a:r>
          </a:p>
          <a:p>
            <a:pPr algn="l">
              <a:lnSpc>
                <a:spcPts val="1447"/>
              </a:lnSpc>
            </a:pPr>
            <a:r>
              <a:rPr lang="en-US" sz="1291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activities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4783967" y="6389202"/>
            <a:ext cx="2465321" cy="462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8"/>
              </a:lnSpc>
            </a:pPr>
            <a:r>
              <a:rPr lang="en-US" sz="1291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Information &amp;</a:t>
            </a:r>
          </a:p>
          <a:p>
            <a:pPr algn="l">
              <a:lnSpc>
                <a:spcPts val="1808"/>
              </a:lnSpc>
            </a:pPr>
            <a:r>
              <a:rPr lang="en-US" sz="1291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communication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1152829" y="5310505"/>
            <a:ext cx="3300829" cy="233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8"/>
              </a:lnSpc>
            </a:pPr>
            <a:r>
              <a:rPr lang="en-US" sz="1291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Transportation &amp; Storage</a:t>
            </a:r>
          </a:p>
        </p:txBody>
      </p:sp>
      <p:sp>
        <p:nvSpPr>
          <p:cNvPr id="137" name="TextBox 137"/>
          <p:cNvSpPr txBox="1"/>
          <p:nvPr/>
        </p:nvSpPr>
        <p:spPr>
          <a:xfrm>
            <a:off x="5042897" y="5258118"/>
            <a:ext cx="1165418" cy="4624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8"/>
              </a:lnSpc>
            </a:pPr>
            <a:r>
              <a:rPr lang="en-US" sz="1291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Construction</a:t>
            </a:r>
          </a:p>
          <a:p>
            <a:pPr algn="l">
              <a:lnSpc>
                <a:spcPts val="1808"/>
              </a:lnSpc>
            </a:pPr>
            <a:endParaRPr lang="en-US" sz="1291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grpSp>
        <p:nvGrpSpPr>
          <p:cNvPr id="138" name="Group 138"/>
          <p:cNvGrpSpPr/>
          <p:nvPr/>
        </p:nvGrpSpPr>
        <p:grpSpPr>
          <a:xfrm>
            <a:off x="4112204" y="3827639"/>
            <a:ext cx="543791" cy="488283"/>
            <a:chOff x="0" y="0"/>
            <a:chExt cx="725054" cy="651044"/>
          </a:xfrm>
        </p:grpSpPr>
        <p:sp>
          <p:nvSpPr>
            <p:cNvPr id="139" name="Freeform 139"/>
            <p:cNvSpPr/>
            <p:nvPr/>
          </p:nvSpPr>
          <p:spPr>
            <a:xfrm flipH="1">
              <a:off x="226056" y="0"/>
              <a:ext cx="314916" cy="400935"/>
            </a:xfrm>
            <a:custGeom>
              <a:avLst/>
              <a:gdLst/>
              <a:ahLst/>
              <a:cxnLst/>
              <a:rect l="l" t="t" r="r" b="b"/>
              <a:pathLst>
                <a:path w="314916" h="400935">
                  <a:moveTo>
                    <a:pt x="314917" y="0"/>
                  </a:moveTo>
                  <a:lnTo>
                    <a:pt x="0" y="0"/>
                  </a:lnTo>
                  <a:lnTo>
                    <a:pt x="0" y="400935"/>
                  </a:lnTo>
                  <a:lnTo>
                    <a:pt x="314917" y="400935"/>
                  </a:lnTo>
                  <a:lnTo>
                    <a:pt x="314917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Freeform 140"/>
            <p:cNvSpPr/>
            <p:nvPr/>
          </p:nvSpPr>
          <p:spPr>
            <a:xfrm>
              <a:off x="0" y="283520"/>
              <a:ext cx="383013" cy="335659"/>
            </a:xfrm>
            <a:custGeom>
              <a:avLst/>
              <a:gdLst/>
              <a:ahLst/>
              <a:cxnLst/>
              <a:rect l="l" t="t" r="r" b="b"/>
              <a:pathLst>
                <a:path w="383013" h="335659">
                  <a:moveTo>
                    <a:pt x="0" y="0"/>
                  </a:moveTo>
                  <a:lnTo>
                    <a:pt x="383013" y="0"/>
                  </a:lnTo>
                  <a:lnTo>
                    <a:pt x="383013" y="335659"/>
                  </a:lnTo>
                  <a:lnTo>
                    <a:pt x="0" y="3356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141"/>
            <p:cNvSpPr/>
            <p:nvPr/>
          </p:nvSpPr>
          <p:spPr>
            <a:xfrm flipH="1">
              <a:off x="356891" y="251655"/>
              <a:ext cx="368163" cy="399388"/>
            </a:xfrm>
            <a:custGeom>
              <a:avLst/>
              <a:gdLst/>
              <a:ahLst/>
              <a:cxnLst/>
              <a:rect l="l" t="t" r="r" b="b"/>
              <a:pathLst>
                <a:path w="368163" h="399388">
                  <a:moveTo>
                    <a:pt x="368163" y="0"/>
                  </a:moveTo>
                  <a:lnTo>
                    <a:pt x="0" y="0"/>
                  </a:lnTo>
                  <a:lnTo>
                    <a:pt x="0" y="399389"/>
                  </a:lnTo>
                  <a:lnTo>
                    <a:pt x="368163" y="399389"/>
                  </a:lnTo>
                  <a:lnTo>
                    <a:pt x="368163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2" name="Freeform 142"/>
          <p:cNvSpPr/>
          <p:nvPr/>
        </p:nvSpPr>
        <p:spPr>
          <a:xfrm flipH="1">
            <a:off x="590961" y="5130927"/>
            <a:ext cx="486982" cy="486982"/>
          </a:xfrm>
          <a:custGeom>
            <a:avLst/>
            <a:gdLst/>
            <a:ahLst/>
            <a:cxnLst/>
            <a:rect l="l" t="t" r="r" b="b"/>
            <a:pathLst>
              <a:path w="486982" h="486982">
                <a:moveTo>
                  <a:pt x="486982" y="0"/>
                </a:moveTo>
                <a:lnTo>
                  <a:pt x="0" y="0"/>
                </a:lnTo>
                <a:lnTo>
                  <a:pt x="0" y="486983"/>
                </a:lnTo>
                <a:lnTo>
                  <a:pt x="486982" y="486983"/>
                </a:lnTo>
                <a:lnTo>
                  <a:pt x="486982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3" name="Freeform 143"/>
          <p:cNvSpPr/>
          <p:nvPr/>
        </p:nvSpPr>
        <p:spPr>
          <a:xfrm>
            <a:off x="879022" y="6398335"/>
            <a:ext cx="187354" cy="185651"/>
          </a:xfrm>
          <a:custGeom>
            <a:avLst/>
            <a:gdLst/>
            <a:ahLst/>
            <a:cxnLst/>
            <a:rect l="l" t="t" r="r" b="b"/>
            <a:pathLst>
              <a:path w="187354" h="185651">
                <a:moveTo>
                  <a:pt x="0" y="0"/>
                </a:moveTo>
                <a:lnTo>
                  <a:pt x="187354" y="0"/>
                </a:lnTo>
                <a:lnTo>
                  <a:pt x="187354" y="185651"/>
                </a:lnTo>
                <a:lnTo>
                  <a:pt x="0" y="18565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4" name="Freeform 144"/>
          <p:cNvSpPr/>
          <p:nvPr/>
        </p:nvSpPr>
        <p:spPr>
          <a:xfrm flipH="1">
            <a:off x="590961" y="6480105"/>
            <a:ext cx="381738" cy="339400"/>
          </a:xfrm>
          <a:custGeom>
            <a:avLst/>
            <a:gdLst/>
            <a:ahLst/>
            <a:cxnLst/>
            <a:rect l="l" t="t" r="r" b="b"/>
            <a:pathLst>
              <a:path w="381738" h="339400">
                <a:moveTo>
                  <a:pt x="381738" y="0"/>
                </a:moveTo>
                <a:lnTo>
                  <a:pt x="0" y="0"/>
                </a:lnTo>
                <a:lnTo>
                  <a:pt x="0" y="339399"/>
                </a:lnTo>
                <a:lnTo>
                  <a:pt x="381738" y="339399"/>
                </a:lnTo>
                <a:lnTo>
                  <a:pt x="381738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5" name="Freeform 145"/>
          <p:cNvSpPr/>
          <p:nvPr/>
        </p:nvSpPr>
        <p:spPr>
          <a:xfrm>
            <a:off x="4194325" y="6412086"/>
            <a:ext cx="549448" cy="377746"/>
          </a:xfrm>
          <a:custGeom>
            <a:avLst/>
            <a:gdLst/>
            <a:ahLst/>
            <a:cxnLst/>
            <a:rect l="l" t="t" r="r" b="b"/>
            <a:pathLst>
              <a:path w="549448" h="377746">
                <a:moveTo>
                  <a:pt x="0" y="0"/>
                </a:moveTo>
                <a:lnTo>
                  <a:pt x="549448" y="0"/>
                </a:lnTo>
                <a:lnTo>
                  <a:pt x="549448" y="377746"/>
                </a:lnTo>
                <a:lnTo>
                  <a:pt x="0" y="377746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6" name="Group 8"/>
          <p:cNvGrpSpPr/>
          <p:nvPr/>
        </p:nvGrpSpPr>
        <p:grpSpPr>
          <a:xfrm>
            <a:off x="0" y="10394324"/>
            <a:ext cx="7572756" cy="299076"/>
            <a:chOff x="0" y="0"/>
            <a:chExt cx="3044935" cy="812800"/>
          </a:xfrm>
        </p:grpSpPr>
        <p:sp>
          <p:nvSpPr>
            <p:cNvPr id="147" name="Freeform 9"/>
            <p:cNvSpPr/>
            <p:nvPr/>
          </p:nvSpPr>
          <p:spPr>
            <a:xfrm>
              <a:off x="0" y="0"/>
              <a:ext cx="3044935" cy="812800"/>
            </a:xfrm>
            <a:custGeom>
              <a:avLst/>
              <a:gdLst/>
              <a:ahLst/>
              <a:cxnLst/>
              <a:rect l="l" t="t" r="r" b="b"/>
              <a:pathLst>
                <a:path w="3044935" h="812800">
                  <a:moveTo>
                    <a:pt x="0" y="0"/>
                  </a:moveTo>
                  <a:lnTo>
                    <a:pt x="3044935" y="0"/>
                  </a:lnTo>
                  <a:lnTo>
                    <a:pt x="3044935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8" name="TextBox 10"/>
            <p:cNvSpPr txBox="1"/>
            <p:nvPr/>
          </p:nvSpPr>
          <p:spPr>
            <a:xfrm>
              <a:off x="0" y="0"/>
              <a:ext cx="3044935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513"/>
                </a:lnSpc>
              </a:pPr>
              <a:endParaRPr/>
            </a:p>
          </p:txBody>
        </p:sp>
      </p:grpSp>
      <p:sp>
        <p:nvSpPr>
          <p:cNvPr id="8" name="AutoShape 110">
            <a:extLst>
              <a:ext uri="{FF2B5EF4-FFF2-40B4-BE49-F238E27FC236}">
                <a16:creationId xmlns:a16="http://schemas.microsoft.com/office/drawing/2014/main" id="{1F07B4ED-03D3-7060-2364-DB58DD740A63}"/>
              </a:ext>
            </a:extLst>
          </p:cNvPr>
          <p:cNvSpPr/>
          <p:nvPr/>
        </p:nvSpPr>
        <p:spPr>
          <a:xfrm flipH="1">
            <a:off x="3535454" y="4499796"/>
            <a:ext cx="14196" cy="244285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281</Words>
  <Application>Microsoft Office PowerPoint</Application>
  <PresentationFormat>Custom</PresentationFormat>
  <Paragraphs>124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Public Sans Bold Italics</vt:lpstr>
      <vt:lpstr>Montserrat Bold</vt:lpstr>
      <vt:lpstr>Public Sans Bold</vt:lpstr>
      <vt:lpstr>Public Sans</vt:lpstr>
      <vt:lpstr>Aptos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PPI 2025</dc:title>
  <dc:creator>Patrick D. Agyekum</dc:creator>
  <cp:lastModifiedBy>Patrick Agyekum</cp:lastModifiedBy>
  <cp:revision>11</cp:revision>
  <dcterms:created xsi:type="dcterms:W3CDTF">2006-08-16T00:00:00Z</dcterms:created>
  <dcterms:modified xsi:type="dcterms:W3CDTF">2025-07-15T16:14:21Z</dcterms:modified>
  <dc:identifier>DAGmrB9iCTE</dc:identifier>
</cp:coreProperties>
</file>